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8" r:id="rId2"/>
    <p:sldId id="401" r:id="rId3"/>
    <p:sldId id="259" r:id="rId4"/>
    <p:sldId id="261" r:id="rId5"/>
    <p:sldId id="349" r:id="rId6"/>
    <p:sldId id="406" r:id="rId7"/>
    <p:sldId id="374" r:id="rId8"/>
    <p:sldId id="405" r:id="rId9"/>
    <p:sldId id="338" r:id="rId10"/>
    <p:sldId id="402" r:id="rId11"/>
    <p:sldId id="376" r:id="rId12"/>
    <p:sldId id="382" r:id="rId13"/>
    <p:sldId id="372" r:id="rId14"/>
    <p:sldId id="397" r:id="rId15"/>
    <p:sldId id="394" r:id="rId16"/>
    <p:sldId id="395" r:id="rId17"/>
    <p:sldId id="398" r:id="rId18"/>
    <p:sldId id="300" r:id="rId19"/>
    <p:sldId id="378" r:id="rId20"/>
    <p:sldId id="364" r:id="rId21"/>
    <p:sldId id="365" r:id="rId22"/>
    <p:sldId id="257" r:id="rId23"/>
    <p:sldId id="379" r:id="rId24"/>
    <p:sldId id="386" r:id="rId25"/>
    <p:sldId id="368" r:id="rId26"/>
    <p:sldId id="404" r:id="rId27"/>
    <p:sldId id="400" r:id="rId28"/>
    <p:sldId id="389" r:id="rId29"/>
    <p:sldId id="390" r:id="rId30"/>
    <p:sldId id="407" r:id="rId31"/>
    <p:sldId id="290" r:id="rId32"/>
    <p:sldId id="391" r:id="rId33"/>
    <p:sldId id="332" r:id="rId34"/>
    <p:sldId id="366" r:id="rId35"/>
    <p:sldId id="396" r:id="rId36"/>
    <p:sldId id="340" r:id="rId37"/>
    <p:sldId id="384" r:id="rId38"/>
    <p:sldId id="324" r:id="rId39"/>
    <p:sldId id="348" r:id="rId40"/>
    <p:sldId id="353" r:id="rId41"/>
    <p:sldId id="33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42841" autoAdjust="0"/>
  </p:normalViewPr>
  <p:slideViewPr>
    <p:cSldViewPr showGuides="1">
      <p:cViewPr varScale="1">
        <p:scale>
          <a:sx n="47" d="100"/>
          <a:sy n="47" d="100"/>
        </p:scale>
        <p:origin x="1206" y="36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3" d="100"/>
        <a:sy n="153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30T15:18:35.054" idx="2">
    <p:pos x="7680" y="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8T12:32:27.976" idx="1">
    <p:pos x="7680" y="239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05:15/00:45 </a:t>
            </a:r>
            <a:r>
              <a:rPr lang="en-US" b="1" dirty="0"/>
              <a:t>DON’T CLICK YET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Based on </a:t>
            </a:r>
            <a:r>
              <a:rPr lang="en-US" u="sng" dirty="0" err="1"/>
              <a:t>WideWorldImporters</a:t>
            </a: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running Data Load Simulation proc and some custom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data returned directly from SQL – no copy paste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sorted in Table action priority order descending – more on that later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Metrics we will see are exaggerated</a:t>
            </a:r>
          </a:p>
          <a:p>
            <a:endParaRPr lang="en-US" u="sng" dirty="0"/>
          </a:p>
          <a:p>
            <a:r>
              <a:rPr lang="en-US" b="1" u="sng" dirty="0"/>
              <a:t>&lt;*&gt;</a:t>
            </a:r>
            <a:r>
              <a:rPr lang="en-US" u="sng" dirty="0"/>
              <a:t> To save you from being overwhelmed only selected columns are shown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Drop down chooses topic from “235” columns in the sheet – column group by topic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Selection by the drop down in top left corner</a:t>
            </a:r>
          </a:p>
          <a:p>
            <a:pPr marL="0" indent="0">
              <a:buFontTx/>
              <a:buNone/>
            </a:pPr>
            <a:r>
              <a:rPr lang="en-US" dirty="0"/>
              <a:t>- Starts with “table priority metrics” – starting point for your prioritized </a:t>
            </a:r>
            <a:r>
              <a:rPr lang="en-US" dirty="0" err="1"/>
              <a:t>prescripted</a:t>
            </a:r>
            <a:r>
              <a:rPr lang="en-US" dirty="0"/>
              <a:t> index performance improvement journey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06:00/00:45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Dropdowns and buttons to speed insights</a:t>
            </a:r>
          </a:p>
          <a:p>
            <a:endParaRPr lang="en-US" u="sng" dirty="0"/>
          </a:p>
          <a:p>
            <a:r>
              <a:rPr lang="en-US" b="1" u="sng" dirty="0"/>
              <a:t>Show/Hide Setup Toggle </a:t>
            </a:r>
            <a:r>
              <a:rPr lang="en-US" u="sng" dirty="0"/>
              <a:t>– control display for choosing columns to show and hide, plus display properties</a:t>
            </a:r>
          </a:p>
          <a:p>
            <a:r>
              <a:rPr lang="en-US" dirty="0"/>
              <a:t>- Edit existing column &amp; create new groups based on research to perform</a:t>
            </a:r>
            <a:endParaRPr lang="en-US" u="sng" dirty="0"/>
          </a:p>
          <a:p>
            <a:r>
              <a:rPr lang="en-US" dirty="0"/>
              <a:t>- If we have time -or- for another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No/Remove filter</a:t>
            </a:r>
            <a:r>
              <a:rPr lang="en-US" u="sng" dirty="0"/>
              <a:t> – show all rows after drilldown or filtering results using Excel’s data filters</a:t>
            </a:r>
          </a:p>
          <a:p>
            <a:endParaRPr lang="en-US" u="sng" dirty="0"/>
          </a:p>
          <a:p>
            <a:r>
              <a:rPr lang="en-US" b="1" u="sng" dirty="0"/>
              <a:t>Show/Hide Comment Toggle </a:t>
            </a:r>
            <a:r>
              <a:rPr lang="en-US" u="sng" dirty="0"/>
              <a:t>– show/hide Excel’s Cell Comment feature</a:t>
            </a:r>
          </a:p>
          <a:p>
            <a:pPr marL="0" indent="0">
              <a:buFontTx/>
              <a:buNone/>
            </a:pPr>
            <a:r>
              <a:rPr lang="en-US" dirty="0"/>
              <a:t>- Uses Excel’s comment feature to provide column-level narrative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06:45/00:45</a:t>
            </a:r>
          </a:p>
          <a:p>
            <a:r>
              <a:rPr lang="en-US" dirty="0"/>
              <a:t>Click the “Show/Hide Comment” button to enable cell comments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Triangle in top right corner of column label shows comment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information about each column heading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Excel likes to resize &amp; relocate comments, so to be consistent click on column label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a click on column label, sized &amp; positioned to show all comments same place on screen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07:30/01:00</a:t>
            </a:r>
          </a:p>
          <a:p>
            <a:r>
              <a:rPr lang="en-US" dirty="0"/>
              <a:t>Column Labels – click to sort. Triangle display direction, click again to sort in opposite order</a:t>
            </a:r>
          </a:p>
          <a:p>
            <a:endParaRPr lang="en-US" dirty="0"/>
          </a:p>
          <a:p>
            <a:r>
              <a:rPr lang="en-US" dirty="0"/>
              <a:t>Table Priority – computed based on overall SQL Index Performance metrics – more on that later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column heading to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in row to drill down to indexes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Object &amp; Index Types – abbreviations for principal types, allows for quick grouping by related type </a:t>
            </a:r>
          </a:p>
          <a:p>
            <a:r>
              <a:rPr lang="en-US" dirty="0"/>
              <a:t>– </a:t>
            </a:r>
            <a:r>
              <a:rPr lang="en-US" dirty="0" err="1"/>
              <a:t>e.g</a:t>
            </a:r>
            <a:r>
              <a:rPr lang="en-US" dirty="0"/>
              <a:t> all clustered indexes, all in memory tables</a:t>
            </a:r>
          </a:p>
          <a:p>
            <a:endParaRPr lang="en-US" dirty="0"/>
          </a:p>
          <a:p>
            <a:r>
              <a:rPr lang="en-US" dirty="0"/>
              <a:t>Database, Schema, and Table name, along with their IDs</a:t>
            </a:r>
          </a:p>
          <a:p>
            <a:endParaRPr lang="en-US" dirty="0"/>
          </a:p>
          <a:p>
            <a:r>
              <a:rPr lang="en-US" dirty="0"/>
              <a:t>Records for Instance and each Database also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08:30/01:00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we get to the topmost priority table value 307?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24 metrics that contribute to table-level performance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by showing all of the metrics that go into the priority computation - highlighted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For example, let’s explore Table-level aggregate Wait Times and Wait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index operation wait times since last reset, divided by the total sample index wait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click column label &amp; sort descending</a:t>
            </a:r>
          </a:p>
          <a:p>
            <a:endParaRPr lang="en-US" dirty="0"/>
          </a:p>
          <a:p>
            <a:r>
              <a:rPr lang="en-US" dirty="0"/>
              <a:t>Remember our table [</a:t>
            </a:r>
            <a:r>
              <a:rPr lang="en-US" dirty="0" err="1"/>
              <a:t>OrderLines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09:30/01:00</a:t>
            </a:r>
          </a:p>
          <a:p>
            <a:r>
              <a:rPr lang="en-US" dirty="0"/>
              <a:t>&lt;*&gt; clicked the column heading Wait Time from the Index Operations metrics to sort DESCENDING</a:t>
            </a:r>
          </a:p>
          <a:p>
            <a:r>
              <a:rPr lang="en-US" dirty="0"/>
              <a:t>&lt;*&gt; triangle points the sort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We’ve zoomed in on the first table-level 13 metrics columns</a:t>
            </a:r>
          </a:p>
          <a:p>
            <a:r>
              <a:rPr lang="en-US" dirty="0"/>
              <a:t>&lt;*&gt; Over 1/3 of all sample waits are linked to this table</a:t>
            </a:r>
          </a:p>
          <a:p>
            <a:r>
              <a:rPr lang="en-US" dirty="0"/>
              <a:t>&lt;*&gt; This history table is also noteworthy for High Lock Counts </a:t>
            </a:r>
          </a:p>
          <a:p>
            <a:r>
              <a:rPr lang="en-US" dirty="0"/>
              <a:t>&lt;*&gt; and Page Splits</a:t>
            </a:r>
          </a:p>
          <a:p>
            <a:r>
              <a:rPr lang="en-US" dirty="0"/>
              <a:t>&lt;*&gt; The most waited table is a History InMemory System Versioned Temporal Table </a:t>
            </a:r>
          </a:p>
          <a:p>
            <a:pPr marL="0" indent="0">
              <a:buFontTx/>
              <a:buNone/>
            </a:pPr>
            <a:r>
              <a:rPr lang="en-US" dirty="0"/>
              <a:t>- It’s Parent table is [</a:t>
            </a:r>
            <a:r>
              <a:rPr lang="en-US" dirty="0" err="1"/>
              <a:t>ColdRoomTemperatures</a:t>
            </a:r>
            <a:r>
              <a:rPr lang="en-US" dirty="0"/>
              <a:t>] – more on that in a moment</a:t>
            </a:r>
          </a:p>
          <a:p>
            <a:r>
              <a:rPr lang="en-US" dirty="0"/>
              <a:t>&lt;*&gt; </a:t>
            </a:r>
            <a:r>
              <a:rPr lang="en-US" b="1" u="sng" dirty="0"/>
              <a:t>No priority assigned </a:t>
            </a:r>
            <a:r>
              <a:rPr lang="en-US" dirty="0"/>
              <a:t>to this table – it’s System created and there’s little we can do about it – except drop it?</a:t>
            </a:r>
          </a:p>
          <a:p>
            <a:r>
              <a:rPr lang="en-US" dirty="0"/>
              <a:t>Same parent-child behavior exists with other type of SQL Server history tables</a:t>
            </a:r>
          </a:p>
          <a:p>
            <a:r>
              <a:rPr lang="en-US" dirty="0"/>
              <a:t>- Change Data Capture (CDC) and Ledger tables (new in 2022)</a:t>
            </a:r>
          </a:p>
          <a:p>
            <a:endParaRPr lang="en-US" dirty="0"/>
          </a:p>
          <a:p>
            <a:r>
              <a:rPr lang="en-US" dirty="0"/>
              <a:t>Click again on the Table Wait Time percent &amp; sorts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8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010:30/01:00</a:t>
            </a:r>
          </a:p>
          <a:p>
            <a:r>
              <a:rPr lang="en-US" dirty="0"/>
              <a:t>Ascending – note that there can be great variability across priority metrics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InMemory System Temporal Versioned table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dirty="0"/>
              <a:t>Table only has 4 rows, but is updated every 75 seconds or so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everything gets re-written to Archive table</a:t>
            </a:r>
          </a:p>
          <a:p>
            <a:endParaRPr lang="en-US" dirty="0"/>
          </a:p>
          <a:p>
            <a:r>
              <a:rPr lang="en-US" dirty="0"/>
              <a:t>the other side of what we just saw with the DESCENDING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splits &amp; merges high as percent of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so high as percent of all write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3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11:30/1:00 demo database</a:t>
            </a:r>
          </a:p>
          <a:p>
            <a:r>
              <a:rPr lang="en-US" dirty="0"/>
              <a:t>Let’s put the parent and child </a:t>
            </a:r>
            <a:r>
              <a:rPr lang="en-US" dirty="0" err="1"/>
              <a:t>ColdroomTemperatures</a:t>
            </a:r>
            <a:r>
              <a:rPr lang="en-US" dirty="0"/>
              <a:t> together to get a glimpse of the bigger picture</a:t>
            </a:r>
          </a:p>
          <a:p>
            <a:r>
              <a:rPr lang="en-US" dirty="0"/>
              <a:t>Using data filters look for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r>
              <a:rPr lang="en-US" dirty="0"/>
              <a:t>&lt;*&gt; And show the remaining 11 priority metrics columns </a:t>
            </a:r>
          </a:p>
          <a:p>
            <a:r>
              <a:rPr lang="en-US" dirty="0"/>
              <a:t>&lt;*&gt; In Buffer 100% - since both InMemory objects all in memory</a:t>
            </a:r>
          </a:p>
          <a:p>
            <a:r>
              <a:rPr lang="en-US" dirty="0"/>
              <a:t>&lt;*&gt; Parent reading after writing is 82% of all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Once archived, no reads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Strangely, the Usage metrics Reads percent is greater than the Operations – query fired more than records found?</a:t>
            </a:r>
          </a:p>
          <a:p>
            <a:pPr marL="0" indent="0">
              <a:buFontTx/>
              <a:buNone/>
            </a:pPr>
            <a:r>
              <a:rPr lang="en-US" dirty="0"/>
              <a:t>&lt;*&gt;Index details can be found by clicking column “B” – table priority - more</a:t>
            </a:r>
          </a:p>
          <a:p>
            <a:r>
              <a:rPr lang="en-US" dirty="0"/>
              <a:t>&lt;*&gt;</a:t>
            </a:r>
            <a:r>
              <a:rPr lang="en-US" b="1" dirty="0"/>
              <a:t>And – even more Parent-Child </a:t>
            </a:r>
          </a:p>
          <a:p>
            <a:r>
              <a:rPr lang="en-US" b="0" dirty="0"/>
              <a:t>Internal Tables</a:t>
            </a:r>
          </a:p>
          <a:p>
            <a:pPr lvl="1"/>
            <a:r>
              <a:rPr lang="en-US" dirty="0"/>
              <a:t>Auto generated to support History Tables, XML, </a:t>
            </a:r>
            <a:r>
              <a:rPr lang="en-US" dirty="0" err="1"/>
              <a:t>FullText</a:t>
            </a:r>
            <a:r>
              <a:rPr lang="en-US" dirty="0"/>
              <a:t>, Spatial, Hash Indexes</a:t>
            </a:r>
          </a:p>
          <a:p>
            <a:pPr lvl="1"/>
            <a:r>
              <a:rPr lang="en-US" dirty="0"/>
              <a:t>Typically don’t contain user-accessible data</a:t>
            </a:r>
          </a:p>
          <a:p>
            <a:pPr lvl="1"/>
            <a:r>
              <a:rPr lang="en-US" dirty="0"/>
              <a:t>Fixed schema - alterations not allowed</a:t>
            </a:r>
          </a:p>
          <a:p>
            <a:pPr lvl="1"/>
            <a:r>
              <a:rPr lang="en-US" dirty="0"/>
              <a:t>e.g.	XML_INDEX_NODES</a:t>
            </a:r>
            <a:br>
              <a:rPr lang="en-US" dirty="0"/>
            </a:br>
            <a:r>
              <a:rPr lang="en-US" dirty="0"/>
              <a:t>	CHANGE_TRACKING</a:t>
            </a:r>
          </a:p>
          <a:p>
            <a:r>
              <a:rPr lang="en-US" dirty="0"/>
              <a:t>Metrics separate from the Parent table</a:t>
            </a:r>
          </a:p>
          <a:p>
            <a:r>
              <a:rPr lang="en-US" dirty="0"/>
              <a:t>So how do these 24 metrics columns combine to create a priority?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4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know where to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Tune access at the table level – the ultimate source and destination for our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makes SQL Server work harder to retrieve and maintain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Usage – per query, Operations – per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FOOTNOTE </a:t>
            </a:r>
            <a:r>
              <a:rPr lang="en-US" sz="1200" dirty="0"/>
              <a:t>Excludes History (CDC, SVN, LDG) &amp; System Internal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change Data Capture, System Versioned, and Ledger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System Internal Tables are “internal” tables and indexes created by SQL Server to support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some history activities and non-rowstore index types - XML, SPATIAL, FULLTEXT, HASH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“Total” is either a single database chosen at run time, or all USER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back to the spreadsheet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15:30/00:30</a:t>
            </a:r>
          </a:p>
          <a:p>
            <a:r>
              <a:rPr lang="en-US" dirty="0"/>
              <a:t>Highest rated table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[Sales]. [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OrderLines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US" dirty="0"/>
          </a:p>
          <a:p>
            <a:r>
              <a:rPr lang="en-US" dirty="0"/>
              <a:t>Click on the “307” to drill down to the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00:15/00:15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20:00/01:00</a:t>
            </a:r>
          </a:p>
          <a:p>
            <a:r>
              <a:rPr lang="en-US" dirty="0"/>
              <a:t>&lt;*&gt; Index Priority Metrics – drilled into index level</a:t>
            </a:r>
          </a:p>
          <a:p>
            <a:r>
              <a:rPr lang="en-US" dirty="0"/>
              <a:t>&lt;*&gt; show table information</a:t>
            </a:r>
          </a:p>
          <a:p>
            <a:r>
              <a:rPr lang="en-US" dirty="0"/>
              <a:t>&lt;*&gt; First 11 of the 22 “Index” objects for table </a:t>
            </a:r>
            <a:r>
              <a:rPr lang="en-US" dirty="0" err="1"/>
              <a:t>Orderlines</a:t>
            </a:r>
            <a:r>
              <a:rPr lang="en-US" dirty="0"/>
              <a:t> in the Sales schema - sorted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index, Nonclustered Columnstore, 13 </a:t>
            </a:r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4 covered foreign keys, 1 uncovered foreign key, 1 missing index</a:t>
            </a:r>
          </a:p>
          <a:p>
            <a:endParaRPr lang="en-US" dirty="0"/>
          </a:p>
          <a:p>
            <a:r>
              <a:rPr lang="en-US" dirty="0"/>
              <a:t>Also includes child tables and their indexes</a:t>
            </a:r>
          </a:p>
          <a:p>
            <a:r>
              <a:rPr lang="en-US" dirty="0"/>
              <a:t>- History (CDC, System Versioned, Ledger)</a:t>
            </a:r>
          </a:p>
          <a:p>
            <a:pPr marL="0" indent="0">
              <a:buFontTx/>
              <a:buNone/>
            </a:pPr>
            <a:r>
              <a:rPr lang="en-US" dirty="0"/>
              <a:t>- Internal (supporting the “special” index types XML, SPATIAL, FULLTEXT, HASH)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&lt;*&gt;Looks like a lot, but …</a:t>
            </a:r>
          </a:p>
          <a:p>
            <a:pPr marL="0" indent="0">
              <a:buFontTx/>
              <a:buNone/>
            </a:pPr>
            <a:r>
              <a:rPr lang="en-US" dirty="0"/>
              <a:t>Mostly same columns as Table Priority Metrics</a:t>
            </a:r>
          </a:p>
          <a:p>
            <a:pPr marL="0" indent="0">
              <a:buFontTx/>
              <a:buNone/>
            </a:pPr>
            <a:r>
              <a:rPr lang="en-US" dirty="0"/>
              <a:t>But Metrics are now at the index level as a percent of the table totals</a:t>
            </a:r>
          </a:p>
          <a:p>
            <a:pPr marL="0" indent="0">
              <a:buFontTx/>
              <a:buNone/>
            </a:pPr>
            <a:r>
              <a:rPr lang="en-US" dirty="0"/>
              <a:t>&lt;*&gt; 6 Packs</a:t>
            </a:r>
          </a:p>
          <a:p>
            <a:pPr marL="0" indent="0">
              <a:buFontTx/>
              <a:buNone/>
            </a:pPr>
            <a:r>
              <a:rPr lang="en-US" dirty="0"/>
              <a:t>&lt;*&gt; Key &amp; Included Columns</a:t>
            </a:r>
          </a:p>
          <a:p>
            <a:pPr marL="0" indent="0">
              <a:buFontTx/>
              <a:buNone/>
            </a:pPr>
            <a:r>
              <a:rPr lang="en-US" dirty="0"/>
              <a:t>&lt;*&gt;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27:00</a:t>
            </a:r>
          </a:p>
          <a:p>
            <a:r>
              <a:rPr lang="en-US" dirty="0"/>
              <a:t>Grabbed a representative row for a Nonclustered Rowstore index – NCX</a:t>
            </a:r>
          </a:p>
          <a:p>
            <a:r>
              <a:rPr lang="en-US" dirty="0"/>
              <a:t>IX_Sales_OrderLines_Perf_20160301_02</a:t>
            </a:r>
          </a:p>
          <a:p>
            <a:endParaRPr lang="en-US" dirty="0"/>
          </a:p>
          <a:p>
            <a:r>
              <a:rPr lang="en-US" dirty="0"/>
              <a:t>Index name &amp; ID added to the names column</a:t>
            </a:r>
          </a:p>
          <a:p>
            <a:endParaRPr lang="en-US" dirty="0"/>
          </a:p>
          <a:p>
            <a:r>
              <a:rPr lang="en-US" dirty="0"/>
              <a:t>Prescriptions –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Retain – covered FKC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– name looks like it could be temporary (YYYYMMDD format)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– Synergy – Sequence – means that one or more index keys match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Rebuild – Stats Row Delta – row difference between last statistics update and physical table</a:t>
            </a:r>
          </a:p>
          <a:p>
            <a:pPr marL="0" indent="0">
              <a:buFontTx/>
              <a:buNone/>
            </a:pPr>
            <a:r>
              <a:rPr lang="en-US" b="1" dirty="0"/>
              <a:t>Let’s Dive into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7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30:00 </a:t>
            </a:r>
            <a:r>
              <a:rPr lang="en-US" b="1" dirty="0"/>
              <a:t>DON’T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our 196 metrics, 500+ diagnostics, column synergies,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95 prescriptions grouped in 8 categories</a:t>
            </a:r>
          </a:p>
          <a:p>
            <a:endParaRPr lang="en-US" dirty="0"/>
          </a:p>
          <a:p>
            <a:r>
              <a:rPr lang="en-US" dirty="0"/>
              <a:t>&lt;*&gt; </a:t>
            </a:r>
          </a:p>
          <a:p>
            <a:r>
              <a:rPr lang="en-US" dirty="0"/>
              <a:t>Retain – the easy one – do nothing – foreign keys, history tables, specialty indexes, </a:t>
            </a:r>
            <a:r>
              <a:rPr lang="en-US" dirty="0" err="1"/>
              <a:t>contraints</a:t>
            </a:r>
            <a:r>
              <a:rPr lang="en-US" dirty="0"/>
              <a:t>, </a:t>
            </a:r>
          </a:p>
          <a:p>
            <a:r>
              <a:rPr lang="en-US" dirty="0"/>
              <a:t>- “better” if overlaps/synergies</a:t>
            </a:r>
          </a:p>
          <a:p>
            <a:r>
              <a:rPr lang="en-US" dirty="0"/>
              <a:t>Replace – and flag extra columns that may be needed</a:t>
            </a:r>
          </a:p>
          <a:p>
            <a:r>
              <a:rPr lang="en-US" dirty="0"/>
              <a:t>Remove – if index not used but not written to – no harm no foul</a:t>
            </a:r>
          </a:p>
          <a:p>
            <a:r>
              <a:rPr lang="en-US" dirty="0"/>
              <a:t>Rebuild – </a:t>
            </a:r>
            <a:r>
              <a:rPr lang="en-US" b="1" dirty="0"/>
              <a:t>FRAGMENTATION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31:00</a:t>
            </a:r>
          </a:p>
          <a:p>
            <a:r>
              <a:rPr lang="en-US" dirty="0"/>
              <a:t>What about the prescriptions for the table [</a:t>
            </a:r>
            <a:r>
              <a:rPr lang="en-US" dirty="0" err="1"/>
              <a:t>OrderLines</a:t>
            </a:r>
            <a:r>
              <a:rPr lang="en-US" dirty="0"/>
              <a:t>]?</a:t>
            </a:r>
          </a:p>
          <a:p>
            <a:endParaRPr lang="en-US" dirty="0"/>
          </a:p>
          <a:p>
            <a:r>
              <a:rPr lang="en-US" dirty="0"/>
              <a:t>Excel concatenates filters in dropdown</a:t>
            </a:r>
          </a:p>
          <a:p>
            <a:endParaRPr lang="en-US" dirty="0"/>
          </a:p>
          <a:p>
            <a:r>
              <a:rPr lang="en-US" dirty="0"/>
              <a:t>Too many to explore separately – let’s combine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32:30</a:t>
            </a:r>
          </a:p>
          <a:p>
            <a:r>
              <a:rPr lang="en-US" dirty="0"/>
              <a:t>To simplify the next few slides inked related prescriptions together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foreign keys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Indexes covering Foreign Keys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 &amp; Overlaps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Nonclustered index to keep over another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Nonclustered Columnstore &amp; indexes that can be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5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33:30</a:t>
            </a:r>
          </a:p>
          <a:p>
            <a:r>
              <a:rPr lang="en-US" dirty="0"/>
              <a:t>Back to our selected index - IX_Sales_OrderLines_Perf_20160301_02</a:t>
            </a:r>
          </a:p>
          <a:p>
            <a:r>
              <a:rPr lang="en-US" dirty="0"/>
              <a:t>Lot to unpack – start with center column</a:t>
            </a:r>
          </a:p>
          <a:p>
            <a:r>
              <a:rPr lang="en-US" dirty="0"/>
              <a:t>Info of index key columns &amp; included columns</a:t>
            </a:r>
          </a:p>
          <a:p>
            <a:r>
              <a:rPr lang="en-US" dirty="0"/>
              <a:t>&lt;*&gt; Name</a:t>
            </a:r>
          </a:p>
          <a:p>
            <a:r>
              <a:rPr lang="en-US" dirty="0"/>
              <a:t>&lt;*&gt; Data Type – i4 = Integer 4 bytes, dtt8 = 8 byte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datetime2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&lt;*&gt;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in parenthesis “uniqueness” from statistics = how may rows on average share a column value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dtt8 DATETTIME2 8 bytes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Null = NULLABLE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CX(1)&gt; = every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rowstore gets the clustered index added to it 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SEQ(1) = sequence, increment by 1, plus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uniquifier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if clustered is not unique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Included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If there were other column properties would be expressed here too – e.g. if is sparse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the left – </a:t>
            </a:r>
            <a:r>
              <a:rPr lang="en-US" dirty="0" err="1"/>
              <a:t>Idx</a:t>
            </a:r>
            <a:r>
              <a:rPr lang="en-US" dirty="0"/>
              <a:t> Element Uniqueness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additional element in index how many rows are expected to be returned on average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kinds of statistics – Histogram (200 buckets) and density (avg rows per combination of index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column filtered would show “F”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uniqueness &gt; 4% of table show 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 the right – Synergies</a:t>
            </a:r>
          </a:p>
          <a:p>
            <a:pPr marL="0" indent="0">
              <a:buFontTx/>
              <a:buNone/>
            </a:pPr>
            <a:r>
              <a:rPr lang="en-US" dirty="0"/>
              <a:t>S = Sequence</a:t>
            </a:r>
          </a:p>
          <a:p>
            <a:pPr marL="0" indent="0">
              <a:buFontTx/>
              <a:buNone/>
            </a:pPr>
            <a:r>
              <a:rPr lang="en-US" dirty="0"/>
              <a:t>F = Foreign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38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34:30</a:t>
            </a:r>
          </a:p>
          <a:p>
            <a:r>
              <a:rPr lang="en-US" dirty="0"/>
              <a:t>Prescription DEMO 1 - Foreign Keys – REMOVE Redundant Foreign Keys</a:t>
            </a:r>
          </a:p>
          <a:p>
            <a:r>
              <a:rPr lang="en-US" dirty="0"/>
              <a:t>SUBSET OF COLUMNS</a:t>
            </a:r>
          </a:p>
          <a:p>
            <a:r>
              <a:rPr lang="en-US" dirty="0"/>
              <a:t>&lt;*&gt; Covered foreign keys</a:t>
            </a:r>
          </a:p>
          <a:p>
            <a:r>
              <a:rPr lang="en-US" dirty="0"/>
              <a:t>&lt;*&gt; Uncovered Foreign Keys</a:t>
            </a:r>
          </a:p>
          <a:p>
            <a:r>
              <a:rPr lang="en-US" dirty="0"/>
              <a:t>&lt;*&gt; Removal flagged in the Prescriptions column</a:t>
            </a:r>
          </a:p>
          <a:p>
            <a:r>
              <a:rPr lang="en-US" dirty="0"/>
              <a:t>&lt;*&gt; Check out the columns in each FKC – duplicates – also flagged in Synergies column (bot shown)</a:t>
            </a:r>
          </a:p>
          <a:p>
            <a:r>
              <a:rPr lang="en-US" dirty="0"/>
              <a:t>&lt;*&gt; Diagnostics – drawn from Synergies</a:t>
            </a:r>
          </a:p>
          <a:p>
            <a:r>
              <a:rPr lang="en-US" dirty="0"/>
              <a:t>&lt;*&gt; Synergies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 the event of a tie keep the FKC that is: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Enabled, Trusted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columns in sequence matching order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delete_&amp; update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Not system named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is_schema_published,is_replicated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recent created</a:t>
            </a:r>
            <a:endParaRPr lang="en-US" dirty="0"/>
          </a:p>
          <a:p>
            <a:r>
              <a:rPr lang="en-US" dirty="0"/>
              <a:t>&lt;*&gt; FKC without covering index – and no Missing Indexes calling out the “</a:t>
            </a:r>
            <a:r>
              <a:rPr lang="en-US" dirty="0" err="1"/>
              <a:t>LastEditedBy</a:t>
            </a:r>
            <a:r>
              <a:rPr lang="en-US" dirty="0"/>
              <a:t>”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1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36:30</a:t>
            </a:r>
          </a:p>
          <a:p>
            <a:r>
              <a:rPr lang="en-US" dirty="0"/>
              <a:t>Prescription DEMO 2 – Replace Synergy NCX</a:t>
            </a:r>
          </a:p>
          <a:p>
            <a:r>
              <a:rPr lang="en-US" dirty="0"/>
              <a:t>Retain Foreign Key Cover</a:t>
            </a:r>
          </a:p>
          <a:p>
            <a:endParaRPr lang="en-US" dirty="0"/>
          </a:p>
          <a:p>
            <a:r>
              <a:rPr lang="en-US" dirty="0"/>
              <a:t>Previously noted that this tables has an NCS, so take close look at all NCX</a:t>
            </a:r>
          </a:p>
          <a:p>
            <a:endParaRPr lang="en-US" dirty="0"/>
          </a:p>
          <a:p>
            <a:r>
              <a:rPr lang="en-US" dirty="0"/>
              <a:t>3 candidate NCX indexes to continue covering Foreign Key, all can be replaced by Nonclustered Columnstore</a:t>
            </a:r>
          </a:p>
          <a:p>
            <a:r>
              <a:rPr lang="en-US" dirty="0"/>
              <a:t>But NCS cannot cover FKC</a:t>
            </a:r>
          </a:p>
          <a:p>
            <a:r>
              <a:rPr lang="en-US" dirty="0"/>
              <a:t>So pick the smallest index to provide cover – selected index has only 1 column plus the clustering key</a:t>
            </a:r>
          </a:p>
          <a:p>
            <a:endParaRPr lang="en-US" dirty="0"/>
          </a:p>
          <a:p>
            <a:r>
              <a:rPr lang="en-US" dirty="0"/>
              <a:t>If a tie pick the one most used, then recently created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38:30</a:t>
            </a:r>
          </a:p>
          <a:p>
            <a:r>
              <a:rPr lang="en-US" dirty="0"/>
              <a:t>Prescription Demo 3 – Clustered Index Synergy –or- NCX Overlaps CX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6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40:00</a:t>
            </a:r>
          </a:p>
          <a:p>
            <a:r>
              <a:rPr lang="en-US" dirty="0"/>
              <a:t>Prescription Demo 4 – Synergy Nonclustered Rowstore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Records in table 248K, so lead column uniqueness 140/248K not too many records expected to return</a:t>
            </a:r>
          </a:p>
          <a:p>
            <a:r>
              <a:rPr lang="en-US" dirty="0"/>
              <a:t>Column [</a:t>
            </a:r>
            <a:r>
              <a:rPr lang="en-US" dirty="0" err="1"/>
              <a:t>PickingCompletedWhen</a:t>
            </a:r>
            <a:r>
              <a:rPr lang="en-US" dirty="0"/>
              <a:t>] likely similar (hopefully growing 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00:30/00:45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query results merged from 3 places!</a:t>
            </a:r>
          </a:p>
          <a:p>
            <a:endParaRPr lang="en-US" dirty="0"/>
          </a:p>
          <a:p>
            <a:r>
              <a:rPr lang="en-US" dirty="0"/>
              <a:t>1 per table – but can have all included column types</a:t>
            </a:r>
          </a:p>
          <a:p>
            <a:endParaRPr lang="en-US" dirty="0"/>
          </a:p>
          <a:p>
            <a:r>
              <a:rPr lang="en-US" dirty="0"/>
              <a:t>Reorg - Creates many small Rowgroups, reducing efficiency</a:t>
            </a:r>
          </a:p>
          <a:p>
            <a:r>
              <a:rPr lang="en-US" dirty="0"/>
              <a:t>Rebuild - Offline &lt; SQL 2019, merges all Rowgroups, removes Deletes – Expensive!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probably best performed in dedicated maintenance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42:30</a:t>
            </a:r>
          </a:p>
          <a:p>
            <a:r>
              <a:rPr lang="en-US" dirty="0"/>
              <a:t>Prescription DEMO 5 – Keep NCS - retain since somebody put time into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BI61 – “Columnstore Index”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Refactor since there are index key fields not included – see “columns”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Plus a couple of other columns that can be included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Quite a bit of write activity, 1 existing open rowgroups and 1 residual (delta) rowgroups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Possibly schedule a rebuild task?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Low read to write ratio – not much SELECT inclusion yet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Otherwise those reads would be done on other indexes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Lots of lookups – 85% - hopefully adding more columns will reduce that </a:t>
            </a:r>
            <a:r>
              <a:rPr lang="en-US" dirty="0" err="1"/>
              <a:t>alot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9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43:00</a:t>
            </a:r>
          </a:p>
          <a:p>
            <a:r>
              <a:rPr lang="en-US" dirty="0"/>
              <a:t>Previous slide introduced “Diagnostics”</a:t>
            </a:r>
          </a:p>
          <a:p>
            <a:endParaRPr lang="en-US" dirty="0"/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46:30/03:00 Click on a cell resizes width &amp; height – click another cell &amp; previous cell shrinks back</a:t>
            </a:r>
          </a:p>
          <a:p>
            <a:r>
              <a:rPr lang="en-US" dirty="0"/>
              <a:t>Blowing up the details for Sample index:</a:t>
            </a:r>
          </a:p>
          <a:p>
            <a:r>
              <a:rPr lang="en-US" dirty="0"/>
              <a:t>Diagnostics specific to index </a:t>
            </a:r>
            <a:r>
              <a:rPr lang="en-US" b="1" dirty="0"/>
              <a:t>IX_Sales_OrderLines_Perf_20160301_02</a:t>
            </a:r>
          </a:p>
          <a:p>
            <a:r>
              <a:rPr lang="en-US" dirty="0"/>
              <a:t>percents computed against table totals</a:t>
            </a:r>
          </a:p>
          <a:p>
            <a:r>
              <a:rPr lang="en-US" b="0" dirty="0"/>
              <a:t>&lt;*&gt;</a:t>
            </a:r>
            <a:r>
              <a:rPr lang="en-US" dirty="0"/>
              <a:t>References 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sp_BlitzIndex Checks by Priority </a:t>
            </a:r>
            <a:r>
              <a:rPr lang="en-US" dirty="0"/>
              <a:t>(BI##) from Brent Ozar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[POTENTIAL TEMPORARY OBJECT]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</a:t>
            </a:r>
            <a:r>
              <a:rPr lang="en-US" b="0" dirty="0"/>
              <a:t>date embedded in the name YYYYMMDD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Splits 166 (0.29% Inserts + Updates)</a:t>
            </a:r>
          </a:p>
          <a:p>
            <a:r>
              <a:rPr lang="en-US" dirty="0"/>
              <a:t>3 significant digits</a:t>
            </a:r>
          </a:p>
          <a:p>
            <a:r>
              <a:rPr lang="en-US" b="0" dirty="0"/>
              <a:t>&lt;*&gt; R/W USG 0.04x 25 writes for every read OPS 0.09x 11 writes per read (BI48)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has 91 records per value, key 1 [</a:t>
            </a:r>
            <a:r>
              <a:rPr lang="en-US" dirty="0" err="1"/>
              <a:t>stockitemid</a:t>
            </a:r>
            <a:r>
              <a:rPr lang="en-US" dirty="0"/>
              <a:t>] has 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is NULLABLE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48:30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Cover if referential_action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8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49:30</a:t>
            </a:r>
          </a:p>
          <a:p>
            <a:r>
              <a:rPr lang="en-US" dirty="0"/>
              <a:t>Ignoring Duplicate keys – inserted rows violating uniqueness are ignored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data and application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Allowing row &amp; page 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Computed columns – persisted in index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Filtered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Indexed views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Trusting &amp; not Ignoring Duplicate keys may expose hidden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1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50:00/2:00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– can be difficult to unwind if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unique “opportunities” for improvement</a:t>
            </a:r>
          </a:p>
          <a:p>
            <a:endParaRPr lang="en-US" dirty="0"/>
          </a:p>
          <a:p>
            <a:r>
              <a:rPr lang="en-US" dirty="0"/>
              <a:t>Baseline – capture meaningful application-level statistics and compare as changes are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Stop when performance goals are met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3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53:30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*26K lines of T-SQL and VBA*</a:t>
            </a:r>
          </a:p>
          <a:p>
            <a:endParaRPr lang="en-US" dirty="0"/>
          </a:p>
          <a:p>
            <a:r>
              <a:rPr lang="en-US" dirty="0"/>
              <a:t>Willing to trade consulting time for help in making this a useful tool for the SQL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55:00/4:30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best – OLTP, SQL2016, 1.5TB, 4 DB; 10K/</a:t>
            </a:r>
            <a:r>
              <a:rPr lang="en-US" dirty="0" err="1"/>
              <a:t>hr</a:t>
            </a:r>
            <a:r>
              <a:rPr lang="en-US" dirty="0"/>
              <a:t> cause infinite slowdown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applied </a:t>
            </a:r>
            <a:r>
              <a:rPr lang="en-US" dirty="0" err="1"/>
              <a:t>SQLXL_Index</a:t>
            </a:r>
            <a:r>
              <a:rPr lang="en-US" dirty="0"/>
              <a:t>, dropped 400 indexes, added 200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25K, next busy season no issues.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75K – still no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Busiest Table had 17 columns &amp; 29 indexes. When finished 1 CX, 2 NCX, 1 NCS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least – DW, SQL 2014, 1TB, 2 DB, multi-tenant, using Cognos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Average query 8 seconds, average dashboard had 10 objects, could run 4 in parallel – 20 seconds per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 not use Updatable NonClustered Columnstore since 2014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Threw CPU, RAM, faster I/O at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Partitioned tables &amp; indexes, added filtered Indexes &amp; statistics, rebuilt indexes and statistics after every load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Added even more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Rewrote Cognos queries into procedures, average execution time dropped below 3/10ths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long to Run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01:15/00:30</a:t>
            </a:r>
          </a:p>
          <a:p>
            <a:r>
              <a:rPr lang="en-US" dirty="0"/>
              <a:t>And we all know - It’s always the database at fault!</a:t>
            </a:r>
          </a:p>
          <a:p>
            <a:r>
              <a:rPr lang="en-US" dirty="0"/>
              <a:t>What does DBA stand for? Dumb But Adorable?</a:t>
            </a:r>
          </a:p>
          <a:p>
            <a:r>
              <a:rPr lang="en-US" dirty="0"/>
              <a:t>Default Blame Acceptor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01:45/01:00</a:t>
            </a:r>
          </a:p>
          <a:p>
            <a:r>
              <a:rPr lang="en-US" dirty="0"/>
              <a:t>If you have a monitoring tool your mileage may vary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02:45/01:00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Includes Index metadata, performance metrics, DBCC </a:t>
            </a:r>
            <a:r>
              <a:rPr lang="en-US" dirty="0" err="1"/>
              <a:t>Showstatistics</a:t>
            </a:r>
            <a:r>
              <a:rPr lang="en-US" dirty="0"/>
              <a:t>, Missing Indexes, Foreign Keys, SQL Table Valued Functions, Indexed 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930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Prioritize – table level</a:t>
            </a:r>
          </a:p>
          <a:p>
            <a:endParaRPr lang="en-US" dirty="0"/>
          </a:p>
          <a:p>
            <a:r>
              <a:rPr lang="en-US" dirty="0"/>
              <a:t>Excel 2013+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04:00/00:30 </a:t>
            </a:r>
            <a:r>
              <a:rPr lang="en-US" b="1" dirty="0"/>
              <a:t>NO CLICK</a:t>
            </a:r>
          </a:p>
          <a:p>
            <a:pPr marL="0" indent="0">
              <a:buFontTx/>
              <a:buNone/>
            </a:pPr>
            <a:r>
              <a:rPr lang="en-US" dirty="0"/>
              <a:t>Tada! End product – an Excel workbook taking advantage of Excel’s many presentation and analytic features</a:t>
            </a:r>
          </a:p>
          <a:p>
            <a:pPr marL="0" indent="0">
              <a:buFontTx/>
              <a:buNone/>
            </a:pPr>
            <a:r>
              <a:rPr lang="en-US" dirty="0"/>
              <a:t>No need to squint – we’ll explore each principal piece in more detail</a:t>
            </a:r>
          </a:p>
          <a:p>
            <a:pPr marL="0" indent="0">
              <a:buFontTx/>
              <a:buNone/>
            </a:pPr>
            <a:r>
              <a:rPr lang="en-US" dirty="0" err="1"/>
              <a:t>WideWorldImporters</a:t>
            </a:r>
            <a:r>
              <a:rPr lang="en-US" dirty="0"/>
              <a:t> sample database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Total of </a:t>
            </a:r>
            <a:r>
              <a:rPr lang="en-US" b="1" dirty="0"/>
              <a:t>460</a:t>
            </a:r>
            <a:r>
              <a:rPr lang="en-US" dirty="0"/>
              <a:t> rows – 1 Instance, 1 Database, 33 Data tables, 17 Archive tables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51 “Internal tables” with 65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99 foreign keys, 193 heaps and indexes, 4 missing indexes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from the </a:t>
            </a:r>
            <a:r>
              <a:rPr lang="en-US" b="1" dirty="0"/>
              <a:t>83</a:t>
            </a:r>
            <a:r>
              <a:rPr lang="en-US" dirty="0"/>
              <a:t> sources compiles to </a:t>
            </a:r>
            <a:r>
              <a:rPr lang="en-US" b="1" dirty="0"/>
              <a:t>469</a:t>
            </a:r>
            <a:r>
              <a:rPr lang="en-US" dirty="0"/>
              <a:t>+ data points per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would not fit on one screen!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So how do we present it?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&lt;NEXT SLIDE CONTINUES&gt;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2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Reduce scrolling, Compress actionable data as possible into a single 1080p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Go vertical in cells – multiple lines for descriptors</a:t>
            </a:r>
          </a:p>
          <a:p>
            <a:pPr marL="0" indent="0">
              <a:buFontTx/>
              <a:buNone/>
            </a:pPr>
            <a:r>
              <a:rPr lang="en-US" dirty="0"/>
              <a:t>&lt;*&gt; Further squeeze cell display – cells expand wide &amp; tall as you click on them</a:t>
            </a:r>
          </a:p>
          <a:p>
            <a:pPr marL="0" indent="0">
              <a:buFontTx/>
              <a:buNone/>
            </a:pPr>
            <a:r>
              <a:rPr lang="en-US" dirty="0"/>
              <a:t>  &gt; Shrink back when you click on another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Rotate labels to squeeze columns, unlike SSMS</a:t>
            </a:r>
          </a:p>
          <a:p>
            <a:pPr marL="0" indent="0">
              <a:buFontTx/>
              <a:buNone/>
            </a:pPr>
            <a:r>
              <a:rPr lang="en-US" dirty="0"/>
              <a:t>&lt;*&gt; Color shading indicates BAD (RED) to GOOD (GREEN) – notice that no table is all “bad” or all “good”</a:t>
            </a:r>
          </a:p>
          <a:p>
            <a:pPr marL="0" indent="0">
              <a:buFontTx/>
              <a:buNone/>
            </a:pPr>
            <a:r>
              <a:rPr lang="en-US" dirty="0"/>
              <a:t>&lt;*&gt; Data Filters turned on, click on column label sorts that column</a:t>
            </a:r>
          </a:p>
          <a:p>
            <a:pPr marL="0" indent="0">
              <a:buFontTx/>
              <a:buNone/>
            </a:pPr>
            <a:r>
              <a:rPr lang="en-US" dirty="0"/>
              <a:t>&lt;*&gt; Buttons and drop down to control display (more later)</a:t>
            </a:r>
          </a:p>
          <a:p>
            <a:pPr marL="0" indent="0">
              <a:buFontTx/>
              <a:buNone/>
            </a:pPr>
            <a:r>
              <a:rPr lang="en-US" dirty="0"/>
              <a:t>&lt;*&gt; All levels in sheet – Instance, database(s), tables, indexes, with ability to “drill down” to the next level </a:t>
            </a:r>
          </a:p>
          <a:p>
            <a:pPr marL="0" indent="0">
              <a:buFontTx/>
              <a:buNone/>
            </a:pPr>
            <a:r>
              <a:rPr lang="en-US" dirty="0"/>
              <a:t>-      Using “Table Priority” column “B”</a:t>
            </a:r>
          </a:p>
          <a:p>
            <a:pPr marL="0" indent="0">
              <a:buFontTx/>
              <a:buNone/>
            </a:pPr>
            <a:r>
              <a:rPr lang="en-US" b="1" dirty="0"/>
              <a:t>&lt;NEXT SLIDE CONTINUES&gt;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 Softened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8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D8E7-C95E-DF0D-F6E6-6CFC0D42F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 Softened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9B9E5-4C14-F383-4A93-9D7766D24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84388-4C82-C0B3-9DDD-B494E724DB06}"/>
              </a:ext>
            </a:extLst>
          </p:cNvPr>
          <p:cNvSpPr txBox="1"/>
          <p:nvPr userDrawn="1"/>
        </p:nvSpPr>
        <p:spPr>
          <a:xfrm>
            <a:off x="-2" y="6553200"/>
            <a:ext cx="3645410" cy="3139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18288" bIns="18288" rtlCol="0">
            <a:spAutoFit/>
          </a:bodyPr>
          <a:lstStyle/>
          <a:p>
            <a:r>
              <a:rPr lang="en-US" dirty="0"/>
              <a:t>SQL Saturday Jacksonville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3645408" y="6553200"/>
            <a:ext cx="808939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/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C7F74-613D-B0ED-E518-AB1CFFC1E5ED}"/>
              </a:ext>
            </a:extLst>
          </p:cNvPr>
          <p:cNvSpPr txBox="1"/>
          <p:nvPr userDrawn="1"/>
        </p:nvSpPr>
        <p:spPr>
          <a:xfrm>
            <a:off x="11734800" y="6553200"/>
            <a:ext cx="457200" cy="304699"/>
          </a:xfrm>
          <a:prstGeom prst="rect">
            <a:avLst/>
          </a:prstGeom>
          <a:solidFill>
            <a:srgbClr val="CCECFF"/>
          </a:solidFill>
          <a:ln w="6350">
            <a:noFill/>
          </a:ln>
        </p:spPr>
        <p:txBody>
          <a:bodyPr wrap="square" lIns="0" tIns="18288" rIns="0" bIns="9144" rtlCol="0" anchor="ctr">
            <a:noAutofit/>
          </a:bodyPr>
          <a:lstStyle/>
          <a:p>
            <a:pPr algn="ctr"/>
            <a:fld id="{5EB02FEF-8C33-4D69-9565-5363549E5A1A}" type="slidenum">
              <a:rPr lang="en-US" sz="1800" smtClean="0"/>
              <a:pPr algn="ctr"/>
              <a:t>‹#›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3" r:id="rId4"/>
    <p:sldLayoutId id="2147483655" r:id="rId5"/>
    <p:sldLayoutId id="2147483654" r:id="rId6"/>
    <p:sldLayoutId id="2147483650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ill@Sanscrainte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rentOzarULTD/SQL-Server-First-Responder-Kit/blob/dev/Documentation/sp_BlitzIndex_Checks_by_Priority.md" TargetMode="External"/><Relationship Id="rId5" Type="http://schemas.openxmlformats.org/officeDocument/2006/relationships/hyperlink" Target="https://github.com/SQLXL/SQLXL" TargetMode="External"/><Relationship Id="rId4" Type="http://schemas.openxmlformats.org/officeDocument/2006/relationships/hyperlink" Target="mailto:Bill@Sanscrainte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09160"/>
          </a:xfrm>
        </p:spPr>
        <p:txBody>
          <a:bodyPr/>
          <a:lstStyle/>
          <a:p>
            <a:r>
              <a:rPr lang="en-US" dirty="0"/>
              <a:t>Index R(x): </a:t>
            </a:r>
            <a:br>
              <a:rPr lang="en-US" dirty="0"/>
            </a:br>
            <a:r>
              <a:rPr lang="en-US" dirty="0"/>
              <a:t>Prescriptions </a:t>
            </a:r>
            <a:br>
              <a:rPr lang="en-US" dirty="0"/>
            </a:b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9160"/>
            <a:ext cx="9144000" cy="2057401"/>
          </a:xfrm>
        </p:spPr>
        <p:txBody>
          <a:bodyPr>
            <a:noAutofit/>
          </a:bodyPr>
          <a:lstStyle/>
          <a:p>
            <a:r>
              <a:rPr lang="en-US" sz="2800" dirty="0"/>
              <a:t>SQL Saturday Jacksonville 2023</a:t>
            </a:r>
          </a:p>
          <a:p>
            <a:r>
              <a:rPr lang="en-US" sz="2800" dirty="0"/>
              <a:t>Bill Sanscrainte</a:t>
            </a:r>
          </a:p>
          <a:p>
            <a:r>
              <a:rPr lang="en-US" sz="2800" dirty="0"/>
              <a:t>Bill@Sanscrainte.com</a:t>
            </a:r>
          </a:p>
        </p:txBody>
      </p:sp>
    </p:spTree>
    <p:extLst>
      <p:ext uri="{BB962C8B-B14F-4D97-AF65-F5344CB8AC3E}">
        <p14:creationId xmlns:p14="http://schemas.microsoft.com/office/powerpoint/2010/main" val="638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8B922-104A-5B62-264E-B312BA103767}"/>
              </a:ext>
            </a:extLst>
          </p:cNvPr>
          <p:cNvSpPr/>
          <p:nvPr/>
        </p:nvSpPr>
        <p:spPr>
          <a:xfrm>
            <a:off x="-9342" y="0"/>
            <a:ext cx="2520894" cy="35661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AECFB-AC97-5726-9F9A-4BE603C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6616"/>
            <a:ext cx="8217408" cy="11907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5E3991-61B6-E818-2180-5D3D3DB10A18}"/>
              </a:ext>
            </a:extLst>
          </p:cNvPr>
          <p:cNvSpPr/>
          <p:nvPr/>
        </p:nvSpPr>
        <p:spPr>
          <a:xfrm rot="10800000">
            <a:off x="8217408" y="6411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51199-EE86-53B5-D615-1D6FBE5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1729"/>
            <a:ext cx="821740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1FCD1-2783-0EAB-07E4-304354BA1BC2}"/>
              </a:ext>
            </a:extLst>
          </p:cNvPr>
          <p:cNvSpPr/>
          <p:nvPr/>
        </p:nvSpPr>
        <p:spPr>
          <a:xfrm>
            <a:off x="2523744" y="-1"/>
            <a:ext cx="1743456" cy="3409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5D6F2-24FC-CFFC-257B-F42AECE9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42479" y="1832415"/>
            <a:ext cx="859611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A8B36-8CAD-0FBD-3254-222B2AE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21100" y="1825794"/>
            <a:ext cx="845605" cy="6576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64A7D5-CFA9-83C4-EDB0-E4FCA1DBEA37}"/>
              </a:ext>
            </a:extLst>
          </p:cNvPr>
          <p:cNvSpPr/>
          <p:nvPr/>
        </p:nvSpPr>
        <p:spPr>
          <a:xfrm rot="16200000">
            <a:off x="5423439" y="18599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D76CA-BE85-5A0D-E2B2-F9D6EBEE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40978"/>
            <a:ext cx="681132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D0760-C962-1966-ACD3-76D6BCDED149}"/>
              </a:ext>
            </a:extLst>
          </p:cNvPr>
          <p:cNvSpPr/>
          <p:nvPr/>
        </p:nvSpPr>
        <p:spPr>
          <a:xfrm>
            <a:off x="2511552" y="10630"/>
            <a:ext cx="1755648" cy="1929384"/>
          </a:xfrm>
          <a:prstGeom prst="rect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8BDB3A-5A22-FC3C-25B6-AAF9DC6B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44" y="344266"/>
            <a:ext cx="2962656" cy="2688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B238D-5B12-B0B8-C09A-9F5CEC44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80" y="158530"/>
            <a:ext cx="1791591" cy="179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157E60-B9C8-4A4E-E94C-6AB56E2D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094" y="348597"/>
            <a:ext cx="2962656" cy="268896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D6E513-2538-9640-EDF0-43C24B45BA9A}"/>
              </a:ext>
            </a:extLst>
          </p:cNvPr>
          <p:cNvSpPr/>
          <p:nvPr/>
        </p:nvSpPr>
        <p:spPr>
          <a:xfrm rot="19523257">
            <a:off x="4561485" y="10073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406769-94D8-1242-6E70-61437FEA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58" y="1054325"/>
            <a:ext cx="1791591" cy="17915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2D14A9-B5B1-7BAB-E3D2-99FB50D3D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094" y="2968232"/>
            <a:ext cx="8769122" cy="3889458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06435C-D1D3-4A63-6737-DFDA28F89E1F}"/>
              </a:ext>
            </a:extLst>
          </p:cNvPr>
          <p:cNvSpPr/>
          <p:nvPr/>
        </p:nvSpPr>
        <p:spPr>
          <a:xfrm rot="16200000">
            <a:off x="3567448" y="108150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3FEA2D-5164-785D-CAB0-B2BBF8A77D32}"/>
              </a:ext>
            </a:extLst>
          </p:cNvPr>
          <p:cNvSpPr/>
          <p:nvPr/>
        </p:nvSpPr>
        <p:spPr>
          <a:xfrm rot="16200000">
            <a:off x="3002750" y="206772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4171AA-1D85-29DD-AB8A-49C8F4E59A80}"/>
              </a:ext>
            </a:extLst>
          </p:cNvPr>
          <p:cNvSpPr/>
          <p:nvPr/>
        </p:nvSpPr>
        <p:spPr>
          <a:xfrm>
            <a:off x="0" y="356616"/>
            <a:ext cx="2548128" cy="230428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AE624-2CBA-B272-D121-71F8988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6907"/>
            <a:ext cx="7595968" cy="678418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27E44-8999-1C9A-ADF1-3DB06F2B0C4E}"/>
              </a:ext>
            </a:extLst>
          </p:cNvPr>
          <p:cNvGrpSpPr/>
          <p:nvPr/>
        </p:nvGrpSpPr>
        <p:grpSpPr>
          <a:xfrm>
            <a:off x="1627280" y="3209544"/>
            <a:ext cx="1469488" cy="621792"/>
            <a:chOff x="1627280" y="3209544"/>
            <a:chExt cx="1469488" cy="6217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1AB8D4-3EFB-7FCD-5253-2D662A9D51B2}"/>
                </a:ext>
              </a:extLst>
            </p:cNvPr>
            <p:cNvSpPr/>
            <p:nvPr/>
          </p:nvSpPr>
          <p:spPr>
            <a:xfrm>
              <a:off x="2548128" y="3246120"/>
              <a:ext cx="548640" cy="54864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9E73379-7F70-AA08-810E-237ED06C340A}"/>
                </a:ext>
              </a:extLst>
            </p:cNvPr>
            <p:cNvSpPr/>
            <p:nvPr/>
          </p:nvSpPr>
          <p:spPr>
            <a:xfrm>
              <a:off x="1627280" y="320954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612FE3-418F-EF25-D7ED-5DD250E76B2E}"/>
              </a:ext>
            </a:extLst>
          </p:cNvPr>
          <p:cNvSpPr/>
          <p:nvPr/>
        </p:nvSpPr>
        <p:spPr>
          <a:xfrm>
            <a:off x="2548128" y="36906"/>
            <a:ext cx="801166" cy="467225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7E1B3-4909-1B83-53D3-482F1F9479FB}"/>
              </a:ext>
            </a:extLst>
          </p:cNvPr>
          <p:cNvSpPr/>
          <p:nvPr/>
        </p:nvSpPr>
        <p:spPr>
          <a:xfrm>
            <a:off x="3369335" y="36906"/>
            <a:ext cx="841248" cy="467225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1B6E8-58A8-2326-8929-323B948374B6}"/>
              </a:ext>
            </a:extLst>
          </p:cNvPr>
          <p:cNvSpPr/>
          <p:nvPr/>
        </p:nvSpPr>
        <p:spPr>
          <a:xfrm>
            <a:off x="4194048" y="2111932"/>
            <a:ext cx="5376672" cy="219489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B3D987-E233-D19A-2816-7E19AFA82599}"/>
              </a:ext>
            </a:extLst>
          </p:cNvPr>
          <p:cNvSpPr/>
          <p:nvPr/>
        </p:nvSpPr>
        <p:spPr>
          <a:xfrm>
            <a:off x="1627280" y="18010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BA2B20-6970-CBC3-F55E-68ED38680D1C}"/>
              </a:ext>
            </a:extLst>
          </p:cNvPr>
          <p:cNvSpPr/>
          <p:nvPr/>
        </p:nvSpPr>
        <p:spPr>
          <a:xfrm rot="10800000">
            <a:off x="4267200" y="780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BED5A7-91CA-08A4-2DB0-061CEBA74D3D}"/>
              </a:ext>
            </a:extLst>
          </p:cNvPr>
          <p:cNvSpPr/>
          <p:nvPr/>
        </p:nvSpPr>
        <p:spPr>
          <a:xfrm rot="5400000">
            <a:off x="5620512" y="136754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2EE5-D1FA-A89E-7C21-D8AADD3F41DC}"/>
              </a:ext>
            </a:extLst>
          </p:cNvPr>
          <p:cNvSpPr/>
          <p:nvPr/>
        </p:nvSpPr>
        <p:spPr>
          <a:xfrm>
            <a:off x="1606784" y="45994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42CD1-50BC-3213-683B-F97BB8E2E748}"/>
              </a:ext>
            </a:extLst>
          </p:cNvPr>
          <p:cNvSpPr/>
          <p:nvPr/>
        </p:nvSpPr>
        <p:spPr>
          <a:xfrm>
            <a:off x="2563388" y="4708994"/>
            <a:ext cx="6641572" cy="12210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4508DF-3283-34F7-52BC-3AA76818B5BE}"/>
              </a:ext>
            </a:extLst>
          </p:cNvPr>
          <p:cNvSpPr/>
          <p:nvPr/>
        </p:nvSpPr>
        <p:spPr>
          <a:xfrm rot="16200000">
            <a:off x="875264" y="27766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B74AF-B89E-B7CC-380F-F185BA1B01B4}"/>
              </a:ext>
            </a:extLst>
          </p:cNvPr>
          <p:cNvSpPr/>
          <p:nvPr/>
        </p:nvSpPr>
        <p:spPr>
          <a:xfrm>
            <a:off x="4230624" y="16674"/>
            <a:ext cx="7315200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03483E4-F2F9-530B-B574-34CF4D1A37EC}"/>
              </a:ext>
            </a:extLst>
          </p:cNvPr>
          <p:cNvSpPr/>
          <p:nvPr/>
        </p:nvSpPr>
        <p:spPr>
          <a:xfrm>
            <a:off x="3388734" y="375818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A4D7-967C-185C-253A-998F542B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5" y="1931308"/>
            <a:ext cx="1499616" cy="44402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0FC24-BC1F-60BA-CFFE-C229F48FB3AA}"/>
              </a:ext>
            </a:extLst>
          </p:cNvPr>
          <p:cNvSpPr/>
          <p:nvPr/>
        </p:nvSpPr>
        <p:spPr>
          <a:xfrm>
            <a:off x="4246345" y="2770632"/>
            <a:ext cx="752375" cy="358968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985BD-5DD6-2341-7716-3CB7EF90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82" y="4782312"/>
            <a:ext cx="1791591" cy="1791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CDE924-B442-E39F-FC39-8A07ABA34C62}"/>
              </a:ext>
            </a:extLst>
          </p:cNvPr>
          <p:cNvSpPr/>
          <p:nvPr/>
        </p:nvSpPr>
        <p:spPr>
          <a:xfrm>
            <a:off x="4229982" y="-5945"/>
            <a:ext cx="621792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49D0D-D55C-6E9D-03AF-7315BD7FA17B}"/>
              </a:ext>
            </a:extLst>
          </p:cNvPr>
          <p:cNvSpPr/>
          <p:nvPr/>
        </p:nvSpPr>
        <p:spPr>
          <a:xfrm rot="16200000">
            <a:off x="4126992" y="203911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707F9-61C8-1F94-F14B-354BCAA6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72" y="16674"/>
            <a:ext cx="914528" cy="593490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4336DA-91FC-2C53-6CA4-46114D7A8B01}"/>
              </a:ext>
            </a:extLst>
          </p:cNvPr>
          <p:cNvSpPr/>
          <p:nvPr/>
        </p:nvSpPr>
        <p:spPr>
          <a:xfrm rot="14211367">
            <a:off x="-269250" y="2756807"/>
            <a:ext cx="1981733" cy="30753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11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ED163E-4EF5-2AB1-655C-E1E7D506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4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54F29-438A-5ECD-ABC3-E47C2F11B996}"/>
              </a:ext>
            </a:extLst>
          </p:cNvPr>
          <p:cNvSpPr/>
          <p:nvPr/>
        </p:nvSpPr>
        <p:spPr>
          <a:xfrm>
            <a:off x="5021830" y="-4841"/>
            <a:ext cx="635258" cy="28437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9ED07C-8B85-67D5-C87E-2CDA75F8B6CC}"/>
              </a:ext>
            </a:extLst>
          </p:cNvPr>
          <p:cNvSpPr/>
          <p:nvPr/>
        </p:nvSpPr>
        <p:spPr>
          <a:xfrm rot="16200000">
            <a:off x="6043783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0FF9B4-E089-8F68-0B42-E116DA948AF5}"/>
              </a:ext>
            </a:extLst>
          </p:cNvPr>
          <p:cNvSpPr/>
          <p:nvPr/>
        </p:nvSpPr>
        <p:spPr>
          <a:xfrm rot="16200000">
            <a:off x="7713121" y="323953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64A9A-EEA4-3E34-3C17-973C50572FA6}"/>
              </a:ext>
            </a:extLst>
          </p:cNvPr>
          <p:cNvSpPr/>
          <p:nvPr/>
        </p:nvSpPr>
        <p:spPr>
          <a:xfrm rot="16200000">
            <a:off x="4942198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65804B-919B-D24D-A8F4-13F0E33266F6}"/>
              </a:ext>
            </a:extLst>
          </p:cNvPr>
          <p:cNvSpPr/>
          <p:nvPr/>
        </p:nvSpPr>
        <p:spPr>
          <a:xfrm rot="16200000">
            <a:off x="3223938" y="4257077"/>
            <a:ext cx="1792223" cy="28237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513DD-05AC-881E-2313-4C20B3447438}"/>
              </a:ext>
            </a:extLst>
          </p:cNvPr>
          <p:cNvGrpSpPr/>
          <p:nvPr/>
        </p:nvGrpSpPr>
        <p:grpSpPr>
          <a:xfrm>
            <a:off x="106354" y="4895661"/>
            <a:ext cx="6845078" cy="1189006"/>
            <a:chOff x="2292095" y="2668147"/>
            <a:chExt cx="5011913" cy="870581"/>
          </a:xfrm>
          <a:solidFill>
            <a:srgbClr val="FFFFCC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0C743-EFBE-8FCC-CF91-A23D5FA7B6A3}"/>
                </a:ext>
              </a:extLst>
            </p:cNvPr>
            <p:cNvSpPr/>
            <p:nvPr/>
          </p:nvSpPr>
          <p:spPr>
            <a:xfrm>
              <a:off x="2292095" y="2668147"/>
              <a:ext cx="5011913" cy="8705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068B7-91BC-895B-2D7F-E247EE98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65" y="2812884"/>
              <a:ext cx="4658375" cy="581106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DF9E9B-7B99-956B-BE6D-CF382BE05EDC}"/>
              </a:ext>
            </a:extLst>
          </p:cNvPr>
          <p:cNvSpPr/>
          <p:nvPr/>
        </p:nvSpPr>
        <p:spPr>
          <a:xfrm>
            <a:off x="4888992" y="1709928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C96E7-7EB5-7590-83BD-9A2DAE86922D}"/>
              </a:ext>
            </a:extLst>
          </p:cNvPr>
          <p:cNvGrpSpPr/>
          <p:nvPr/>
        </p:nvGrpSpPr>
        <p:grpSpPr>
          <a:xfrm>
            <a:off x="-12192" y="2843784"/>
            <a:ext cx="1365607" cy="1316736"/>
            <a:chOff x="0" y="2843784"/>
            <a:chExt cx="1365607" cy="1316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48B4BA-9D84-2706-0477-277B106CC41F}"/>
                </a:ext>
              </a:extLst>
            </p:cNvPr>
            <p:cNvSpPr/>
            <p:nvPr/>
          </p:nvSpPr>
          <p:spPr>
            <a:xfrm>
              <a:off x="0" y="2843784"/>
              <a:ext cx="499872" cy="131673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646F014-736B-093A-63C4-767EE1FB39ED}"/>
                </a:ext>
              </a:extLst>
            </p:cNvPr>
            <p:cNvSpPr/>
            <p:nvPr/>
          </p:nvSpPr>
          <p:spPr>
            <a:xfrm rot="10800000">
              <a:off x="524359" y="3191256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0410BB-B7C3-BEB0-DA01-A480646FA5AF}"/>
              </a:ext>
            </a:extLst>
          </p:cNvPr>
          <p:cNvSpPr/>
          <p:nvPr/>
        </p:nvSpPr>
        <p:spPr>
          <a:xfrm>
            <a:off x="5021830" y="2235514"/>
            <a:ext cx="710921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81700-BCB2-A908-44B0-56455EB70F4C}"/>
              </a:ext>
            </a:extLst>
          </p:cNvPr>
          <p:cNvSpPr/>
          <p:nvPr/>
        </p:nvSpPr>
        <p:spPr>
          <a:xfrm>
            <a:off x="3971334" y="158340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61B57-A1A6-FDC1-0B48-B8A0D78B7CFC}"/>
              </a:ext>
            </a:extLst>
          </p:cNvPr>
          <p:cNvSpPr/>
          <p:nvPr/>
        </p:nvSpPr>
        <p:spPr>
          <a:xfrm>
            <a:off x="6205728" y="0"/>
            <a:ext cx="523366" cy="28389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4BFEF-9BF7-6F3C-F2EE-4A835DA4553C}"/>
              </a:ext>
            </a:extLst>
          </p:cNvPr>
          <p:cNvSpPr/>
          <p:nvPr/>
        </p:nvSpPr>
        <p:spPr>
          <a:xfrm>
            <a:off x="7851647" y="0"/>
            <a:ext cx="548641" cy="284378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BAACD-2B0B-C5A9-7DBB-EC5C6872810B}"/>
              </a:ext>
            </a:extLst>
          </p:cNvPr>
          <p:cNvSpPr/>
          <p:nvPr/>
        </p:nvSpPr>
        <p:spPr>
          <a:xfrm>
            <a:off x="962324" y="3058821"/>
            <a:ext cx="3707212" cy="4579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04016-DEF0-8907-2FC5-86FCDA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5" y="1692036"/>
            <a:ext cx="1791591" cy="17915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2B5F0-6AB3-70B4-6026-DA3AD568440A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8" grpId="0" animBg="1"/>
      <p:bldP spid="8" grpId="1" animBg="1"/>
      <p:bldP spid="11" grpId="0" animBg="1"/>
      <p:bldP spid="11" grpId="2" animBg="1"/>
      <p:bldP spid="16" grpId="0" animBg="1"/>
      <p:bldP spid="16" grpId="1" animBg="1"/>
      <p:bldP spid="17" grpId="0" animBg="1"/>
      <p:bldP spid="17" grpId="2" animBg="1"/>
      <p:bldP spid="19" grpId="0" animBg="1"/>
      <p:bldP spid="19" grpId="1" animBg="1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A7A1BC-A577-1EFC-A30B-5E159F76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2"/>
            <a:ext cx="12192000" cy="6751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29A3F-2693-B67F-DC25-2CFAACCFCAC1}"/>
              </a:ext>
            </a:extLst>
          </p:cNvPr>
          <p:cNvSpPr/>
          <p:nvPr/>
        </p:nvSpPr>
        <p:spPr>
          <a:xfrm>
            <a:off x="5035296" y="46923"/>
            <a:ext cx="617421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37FDE73-458D-560F-1AE8-5A71AE396134}"/>
              </a:ext>
            </a:extLst>
          </p:cNvPr>
          <p:cNvSpPr/>
          <p:nvPr/>
        </p:nvSpPr>
        <p:spPr>
          <a:xfrm rot="16200000">
            <a:off x="773076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6FBD23-9528-E1DD-2881-08AA153A5339}"/>
              </a:ext>
            </a:extLst>
          </p:cNvPr>
          <p:cNvSpPr/>
          <p:nvPr/>
        </p:nvSpPr>
        <p:spPr>
          <a:xfrm rot="16200000">
            <a:off x="8816269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751F08-5643-E79D-5211-2EE17C198D38}"/>
              </a:ext>
            </a:extLst>
          </p:cNvPr>
          <p:cNvSpPr/>
          <p:nvPr/>
        </p:nvSpPr>
        <p:spPr>
          <a:xfrm rot="16200000">
            <a:off x="1100725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7BD7E-C309-FAAF-EB7F-08F58BE391EE}"/>
              </a:ext>
            </a:extLst>
          </p:cNvPr>
          <p:cNvSpPr/>
          <p:nvPr/>
        </p:nvSpPr>
        <p:spPr>
          <a:xfrm rot="16200000">
            <a:off x="11470530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C4D4-B26B-DE5D-9F14-BFC5A70E013D}"/>
              </a:ext>
            </a:extLst>
          </p:cNvPr>
          <p:cNvSpPr/>
          <p:nvPr/>
        </p:nvSpPr>
        <p:spPr>
          <a:xfrm>
            <a:off x="4888992" y="1783080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2D22CE-9247-5C79-3310-37F08921ECE7}"/>
              </a:ext>
            </a:extLst>
          </p:cNvPr>
          <p:cNvSpPr/>
          <p:nvPr/>
        </p:nvSpPr>
        <p:spPr>
          <a:xfrm>
            <a:off x="4007918" y="165506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D0506-B165-708D-4EBC-50EF779F6C41}"/>
              </a:ext>
            </a:extLst>
          </p:cNvPr>
          <p:cNvSpPr/>
          <p:nvPr/>
        </p:nvSpPr>
        <p:spPr>
          <a:xfrm>
            <a:off x="7888224" y="46923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642A3-7DD6-8B46-0098-481633C518DC}"/>
              </a:ext>
            </a:extLst>
          </p:cNvPr>
          <p:cNvSpPr/>
          <p:nvPr/>
        </p:nvSpPr>
        <p:spPr>
          <a:xfrm>
            <a:off x="8925997" y="46922"/>
            <a:ext cx="566928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87BDF-8672-CE53-D5ED-EE6FA3C55BD1}"/>
              </a:ext>
            </a:extLst>
          </p:cNvPr>
          <p:cNvSpPr/>
          <p:nvPr/>
        </p:nvSpPr>
        <p:spPr>
          <a:xfrm>
            <a:off x="11106640" y="52510"/>
            <a:ext cx="548912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605B5-6E66-F034-542E-C10E16FDA6B6}"/>
              </a:ext>
            </a:extLst>
          </p:cNvPr>
          <p:cNvSpPr/>
          <p:nvPr/>
        </p:nvSpPr>
        <p:spPr>
          <a:xfrm>
            <a:off x="11640185" y="46922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8D4A54-11BF-F67D-1680-D5B6A36C8427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A89F6-D9C0-5C38-EE49-FDE1D7044032}"/>
              </a:ext>
            </a:extLst>
          </p:cNvPr>
          <p:cNvGrpSpPr/>
          <p:nvPr/>
        </p:nvGrpSpPr>
        <p:grpSpPr>
          <a:xfrm>
            <a:off x="865633" y="3344334"/>
            <a:ext cx="4023359" cy="1118849"/>
            <a:chOff x="865633" y="3344334"/>
            <a:chExt cx="4023359" cy="111884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D098307-6915-B1A8-C571-B19A168CBEBF}"/>
                </a:ext>
              </a:extLst>
            </p:cNvPr>
            <p:cNvSpPr/>
            <p:nvPr/>
          </p:nvSpPr>
          <p:spPr>
            <a:xfrm rot="16200000">
              <a:off x="3175623" y="3665396"/>
              <a:ext cx="924497" cy="282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860E7D-A3DD-62A6-E1BB-8755DEE3F4E7}"/>
                </a:ext>
              </a:extLst>
            </p:cNvPr>
            <p:cNvGrpSpPr/>
            <p:nvPr/>
          </p:nvGrpSpPr>
          <p:grpSpPr>
            <a:xfrm>
              <a:off x="865633" y="3884997"/>
              <a:ext cx="4023359" cy="578186"/>
              <a:chOff x="609600" y="2993710"/>
              <a:chExt cx="4023359" cy="578186"/>
            </a:xfrm>
            <a:solidFill>
              <a:srgbClr val="FFFFCC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A6A3AA-8D89-690C-DFAB-039E77A7392D}"/>
                  </a:ext>
                </a:extLst>
              </p:cNvPr>
              <p:cNvSpPr/>
              <p:nvPr/>
            </p:nvSpPr>
            <p:spPr>
              <a:xfrm>
                <a:off x="609600" y="2993710"/>
                <a:ext cx="4023359" cy="57818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B6101E1-95A2-B1F8-8387-EC813FFFE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250" y="3139908"/>
                <a:ext cx="3820058" cy="28579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7523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1" grpId="0" animBg="1"/>
      <p:bldP spid="3" grpId="0" animBg="1"/>
      <p:bldP spid="3" grpId="1" animBg="1"/>
      <p:bldP spid="7" grpId="0" animBg="1"/>
      <p:bldP spid="7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24326-E428-BDD7-FFD9-56EE650C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" y="-538"/>
            <a:ext cx="12161600" cy="59702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69AA9DF-DDD8-1EDD-C777-407638A10804}"/>
              </a:ext>
            </a:extLst>
          </p:cNvPr>
          <p:cNvSpPr/>
          <p:nvPr/>
        </p:nvSpPr>
        <p:spPr>
          <a:xfrm rot="16200000">
            <a:off x="5254752" y="35387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469E46D-230F-C2D1-C138-90DFDB986FB0}"/>
              </a:ext>
            </a:extLst>
          </p:cNvPr>
          <p:cNvSpPr/>
          <p:nvPr/>
        </p:nvSpPr>
        <p:spPr>
          <a:xfrm rot="16200000">
            <a:off x="7453916" y="3460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DC591-2048-1D8D-0F08-F7119545E2EE}"/>
              </a:ext>
            </a:extLst>
          </p:cNvPr>
          <p:cNvSpPr/>
          <p:nvPr/>
        </p:nvSpPr>
        <p:spPr>
          <a:xfrm rot="16200000">
            <a:off x="7456948" y="489204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74907AA-4BA9-7E21-FBBE-D4D753418CD2}"/>
              </a:ext>
            </a:extLst>
          </p:cNvPr>
          <p:cNvSpPr/>
          <p:nvPr/>
        </p:nvSpPr>
        <p:spPr>
          <a:xfrm>
            <a:off x="5364480" y="2235514"/>
            <a:ext cx="676656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FFD18-4ECA-82C2-FA0F-7EA421D4DC4C}"/>
              </a:ext>
            </a:extLst>
          </p:cNvPr>
          <p:cNvSpPr/>
          <p:nvPr/>
        </p:nvSpPr>
        <p:spPr>
          <a:xfrm>
            <a:off x="5357927" y="7006"/>
            <a:ext cx="701498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A98CA-D433-ED79-026B-298DEA048917}"/>
              </a:ext>
            </a:extLst>
          </p:cNvPr>
          <p:cNvSpPr/>
          <p:nvPr/>
        </p:nvSpPr>
        <p:spPr>
          <a:xfrm>
            <a:off x="7565628" y="7006"/>
            <a:ext cx="581939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050BE-1970-3034-1825-010AB6D81C0D}"/>
              </a:ext>
            </a:extLst>
          </p:cNvPr>
          <p:cNvSpPr/>
          <p:nvPr/>
        </p:nvSpPr>
        <p:spPr>
          <a:xfrm rot="16200000">
            <a:off x="5254752" y="489203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F469CB-472A-F0C3-74E4-F90267F44191}"/>
              </a:ext>
            </a:extLst>
          </p:cNvPr>
          <p:cNvSpPr/>
          <p:nvPr/>
        </p:nvSpPr>
        <p:spPr>
          <a:xfrm rot="5400000">
            <a:off x="-109728" y="234524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D9758-46F6-532A-061D-DB8E4F02994F}"/>
              </a:ext>
            </a:extLst>
          </p:cNvPr>
          <p:cNvSpPr txBox="1"/>
          <p:nvPr/>
        </p:nvSpPr>
        <p:spPr>
          <a:xfrm>
            <a:off x="0" y="6099048"/>
            <a:ext cx="753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even more “Children” – System Internal 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53C2-0E96-7397-272F-B7118E673800}"/>
              </a:ext>
            </a:extLst>
          </p:cNvPr>
          <p:cNvSpPr/>
          <p:nvPr/>
        </p:nvSpPr>
        <p:spPr>
          <a:xfrm>
            <a:off x="1085088" y="3312925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39A80-2915-DFE3-B7AD-765A9660FA21}"/>
              </a:ext>
            </a:extLst>
          </p:cNvPr>
          <p:cNvSpPr/>
          <p:nvPr/>
        </p:nvSpPr>
        <p:spPr>
          <a:xfrm>
            <a:off x="1094689" y="4925481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73AB64-56AF-707B-0D9F-45C01F78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249" y="3138424"/>
            <a:ext cx="1791591" cy="17915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BB4EB4-1955-EC0E-3492-91D223BBEB48}"/>
              </a:ext>
            </a:extLst>
          </p:cNvPr>
          <p:cNvSpPr/>
          <p:nvPr/>
        </p:nvSpPr>
        <p:spPr>
          <a:xfrm rot="16200000">
            <a:off x="9727246" y="35022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– Total time, Total count					++++++</a:t>
            </a:r>
          </a:p>
          <a:p>
            <a:r>
              <a:rPr lang="en-US" dirty="0"/>
              <a:t>Missing Index Advantage (weighted)					+++++</a:t>
            </a:r>
          </a:p>
          <a:p>
            <a:r>
              <a:rPr lang="en-US" dirty="0"/>
              <a:t>Memory Buffer Percent of Index (exclude InMemory)		+++++</a:t>
            </a:r>
          </a:p>
          <a:p>
            <a:r>
              <a:rPr lang="en-US" dirty="0"/>
              <a:t>Locks – Total count, Promotion Attempts, Promotion Fails	++++</a:t>
            </a:r>
          </a:p>
          <a:p>
            <a:r>
              <a:rPr lang="en-US" dirty="0"/>
              <a:t>Page Splits, Merges							++++</a:t>
            </a:r>
          </a:p>
          <a:p>
            <a:r>
              <a:rPr lang="en-US" dirty="0"/>
              <a:t>Heap Forwarded Fetch							++++</a:t>
            </a:r>
          </a:p>
          <a:p>
            <a:r>
              <a:rPr lang="en-US" dirty="0"/>
              <a:t>Total Writes – Operations, Usage					+++</a:t>
            </a:r>
          </a:p>
          <a:p>
            <a:r>
              <a:rPr lang="en-US" dirty="0"/>
              <a:t>Reads - Scans, Lookups							++</a:t>
            </a:r>
          </a:p>
          <a:p>
            <a:r>
              <a:rPr lang="en-US" dirty="0"/>
              <a:t>LOB – Fetch, Overflow Fetch, Column Value pull in/push off	++</a:t>
            </a:r>
          </a:p>
          <a:p>
            <a:r>
              <a:rPr lang="en-US" dirty="0"/>
              <a:t>Read to Write Ratio – Operations, Usage				+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*Excludes History (CDC, SVN, LDG) &amp; System Internal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Prioritizing – Table* Share of Total Metrics</a:t>
            </a:r>
          </a:p>
        </p:txBody>
      </p:sp>
    </p:spTree>
    <p:extLst>
      <p:ext uri="{BB962C8B-B14F-4D97-AF65-F5344CB8AC3E}">
        <p14:creationId xmlns:p14="http://schemas.microsoft.com/office/powerpoint/2010/main" val="14620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1C02F1A-1251-9804-6B29-EB16F271A8CD}"/>
              </a:ext>
            </a:extLst>
          </p:cNvPr>
          <p:cNvSpPr/>
          <p:nvPr/>
        </p:nvSpPr>
        <p:spPr>
          <a:xfrm rot="10800000">
            <a:off x="2521712" y="197870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7B11-6BCE-6B20-09EC-381598E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67" y="11684"/>
            <a:ext cx="7857651" cy="6234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03169-A035-D658-7584-7E9E2A09BE42}"/>
              </a:ext>
            </a:extLst>
          </p:cNvPr>
          <p:cNvSpPr/>
          <p:nvPr/>
        </p:nvSpPr>
        <p:spPr>
          <a:xfrm>
            <a:off x="14223" y="356616"/>
            <a:ext cx="2523744" cy="234086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FD32-594A-E2AD-8D00-A70E50F1AF02}"/>
              </a:ext>
            </a:extLst>
          </p:cNvPr>
          <p:cNvSpPr/>
          <p:nvPr/>
        </p:nvSpPr>
        <p:spPr>
          <a:xfrm>
            <a:off x="1664716" y="38608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A1127-3BF0-2DC9-943C-FEF889CC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44" y="4324676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>
            <a:extLst>
              <a:ext uri="{FF2B5EF4-FFF2-40B4-BE49-F238E27FC236}">
                <a16:creationId xmlns:a16="http://schemas.microsoft.com/office/drawing/2014/main" id="{D3FD833E-8C3D-AEC1-7716-E6196FB3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90" y="200811"/>
            <a:ext cx="2321805" cy="232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03F76B-9B1D-7268-5DB1-CA27DC44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Visit and Thank Our Sponsors!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64AB75-BCA6-517F-188D-3F68FD6B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40" y="5316242"/>
            <a:ext cx="3840480" cy="12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26E3E7-9C9C-CD2C-67A5-EDDBCDA927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89" y="4297313"/>
            <a:ext cx="1692365" cy="151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29DB3F1E-F446-7F49-917D-EE5D8096B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CAA7291B-D6E8-2FF6-8F8E-E552C8E7F7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A6165DC7-044C-FC9B-9624-391EC482F5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AED4D96-2184-C715-6313-C87303F5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4187"/>
            <a:ext cx="3356310" cy="10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3D1D5E3-0185-515D-040A-84491405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72" y="4636402"/>
            <a:ext cx="2626856" cy="121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5A0079F-6624-E67C-F4BD-6AB097A7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15" y="2332970"/>
            <a:ext cx="2774288" cy="12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15A27E4-6B7D-8612-D870-2D4DDF59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" y="1323832"/>
            <a:ext cx="3974770" cy="7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7FF4820-8C56-4001-3636-AB1F1886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76" y="352732"/>
            <a:ext cx="2233531" cy="13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rtoise and Hare Software Logo">
            <a:extLst>
              <a:ext uri="{FF2B5EF4-FFF2-40B4-BE49-F238E27FC236}">
                <a16:creationId xmlns:a16="http://schemas.microsoft.com/office/drawing/2014/main" id="{0F8A8052-37C3-638E-305C-7A0D870F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789" y="5262937"/>
            <a:ext cx="2048148" cy="128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64F8E46-8F41-667B-E233-7337E6A0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96" y="464222"/>
            <a:ext cx="3239573" cy="77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398FE28-6300-BA22-4DFE-38ED4DB5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7" y="519686"/>
            <a:ext cx="3840480" cy="6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C7E9F8-725F-E9C9-6B45-EF8E7F7D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227" y="1243173"/>
            <a:ext cx="2505456" cy="10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AB4498-0C94-2797-2160-A0C54CDE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" y="4243405"/>
            <a:ext cx="3589092" cy="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3EFA96-0B1D-0876-5D8D-151885A8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70" y="4537733"/>
            <a:ext cx="2578359" cy="6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98FEBAA2-F91B-8C4C-EFAB-9D75E4DE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2533"/>
            <a:ext cx="3589092" cy="13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A6D51DFA-706B-E0DD-26D1-19812C17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" y="4992221"/>
            <a:ext cx="2689013" cy="156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441FA4E8-B3A9-F9E8-131F-79C656AA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16" y="5908473"/>
            <a:ext cx="2578360" cy="6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9D0F679-0715-90B9-DEB2-007D9471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565" y="3496876"/>
            <a:ext cx="4183770" cy="11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43E5FD6-F2AB-4106-37EE-D28F0EE1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99" y="3122892"/>
            <a:ext cx="4550048" cy="10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4F9502C-476E-D045-27F2-EC089116F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" y="2121913"/>
            <a:ext cx="4029609" cy="8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F32A3E49-2AED-E09A-0848-E4BBADB5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44" y="2666112"/>
            <a:ext cx="3840480" cy="81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C67C4-0B93-E3EF-24EC-16D33938F71A}"/>
              </a:ext>
            </a:extLst>
          </p:cNvPr>
          <p:cNvSpPr/>
          <p:nvPr/>
        </p:nvSpPr>
        <p:spPr>
          <a:xfrm>
            <a:off x="6983060" y="2920"/>
            <a:ext cx="5197067" cy="119697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4CEF3-3603-A184-347B-4CD0F7EA2CB4}"/>
              </a:ext>
            </a:extLst>
          </p:cNvPr>
          <p:cNvSpPr/>
          <p:nvPr/>
        </p:nvSpPr>
        <p:spPr>
          <a:xfrm>
            <a:off x="5188814" y="-1"/>
            <a:ext cx="1794246" cy="205331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E77B-3DC2-2CEF-2C6B-9AB49574CBD5}"/>
              </a:ext>
            </a:extLst>
          </p:cNvPr>
          <p:cNvSpPr/>
          <p:nvPr/>
        </p:nvSpPr>
        <p:spPr>
          <a:xfrm>
            <a:off x="24384" y="221832"/>
            <a:ext cx="1562098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8E82-9176-2C69-EAC3-8E8A98668E69}"/>
              </a:ext>
            </a:extLst>
          </p:cNvPr>
          <p:cNvSpPr/>
          <p:nvPr/>
        </p:nvSpPr>
        <p:spPr>
          <a:xfrm>
            <a:off x="2164810" y="221832"/>
            <a:ext cx="1261142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663C-B040-401B-FB65-884C797797A4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52F00-0D56-9D3A-8BA9-6ADF78D45C60}"/>
              </a:ext>
            </a:extLst>
          </p:cNvPr>
          <p:cNvSpPr/>
          <p:nvPr/>
        </p:nvSpPr>
        <p:spPr>
          <a:xfrm rot="10800000">
            <a:off x="1626665" y="10862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82BE10C-6340-F7AD-7A61-7EAD6EF4C8EE}"/>
              </a:ext>
            </a:extLst>
          </p:cNvPr>
          <p:cNvSpPr/>
          <p:nvPr/>
        </p:nvSpPr>
        <p:spPr>
          <a:xfrm rot="5400000">
            <a:off x="-628411" y="3847581"/>
            <a:ext cx="486869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E8BA2-7267-DD9F-EC3C-54F47B69DA98}"/>
              </a:ext>
            </a:extLst>
          </p:cNvPr>
          <p:cNvSpPr/>
          <p:nvPr/>
        </p:nvSpPr>
        <p:spPr>
          <a:xfrm rot="10800000">
            <a:off x="5962172" y="30546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98D1D-0FCB-53AD-6D2C-72A1BC330158}"/>
              </a:ext>
            </a:extLst>
          </p:cNvPr>
          <p:cNvSpPr/>
          <p:nvPr/>
        </p:nvSpPr>
        <p:spPr>
          <a:xfrm rot="16200000">
            <a:off x="9160969" y="13217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B7B67D-037B-E6B4-4876-07947EA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" y="1641791"/>
            <a:ext cx="5925377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3F412F-1D56-8E87-0BB7-67EDFAAD88AA}"/>
              </a:ext>
            </a:extLst>
          </p:cNvPr>
          <p:cNvSpPr/>
          <p:nvPr/>
        </p:nvSpPr>
        <p:spPr>
          <a:xfrm flipV="1">
            <a:off x="25044" y="1158274"/>
            <a:ext cx="1581529" cy="508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5C51F5-DE6A-C7C4-4A36-BA3684A4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103F8B-7C10-1A66-337B-C1F9E92A1E4A}"/>
              </a:ext>
            </a:extLst>
          </p:cNvPr>
          <p:cNvSpPr/>
          <p:nvPr/>
        </p:nvSpPr>
        <p:spPr>
          <a:xfrm rot="10800000">
            <a:off x="7033026" y="3527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DE4953-8B5B-B721-36DB-BA09F77B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71" y="676417"/>
            <a:ext cx="4258269" cy="4734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42EDE9E-3C5A-3431-1F17-EE9F41CD587C}"/>
              </a:ext>
            </a:extLst>
          </p:cNvPr>
          <p:cNvSpPr/>
          <p:nvPr/>
        </p:nvSpPr>
        <p:spPr>
          <a:xfrm>
            <a:off x="3407739" y="246888"/>
            <a:ext cx="1794246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9AD968-8F6F-07D3-5477-15093934002E}"/>
              </a:ext>
            </a:extLst>
          </p:cNvPr>
          <p:cNvSpPr/>
          <p:nvPr/>
        </p:nvSpPr>
        <p:spPr>
          <a:xfrm rot="10800000">
            <a:off x="5244504" y="305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D4081-A554-1102-92F8-C4F70460A3C5}"/>
              </a:ext>
            </a:extLst>
          </p:cNvPr>
          <p:cNvSpPr/>
          <p:nvPr/>
        </p:nvSpPr>
        <p:spPr>
          <a:xfrm>
            <a:off x="1564957" y="232425"/>
            <a:ext cx="599853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AD8E0BF-75A7-7E86-CAC1-6E431E123902}"/>
              </a:ext>
            </a:extLst>
          </p:cNvPr>
          <p:cNvSpPr/>
          <p:nvPr/>
        </p:nvSpPr>
        <p:spPr>
          <a:xfrm rot="10800000">
            <a:off x="2214099" y="3655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7" grpId="1" animBg="1"/>
      <p:bldP spid="17" grpId="2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4DA0E-4544-7B9D-CF99-441707E9380B}"/>
              </a:ext>
            </a:extLst>
          </p:cNvPr>
          <p:cNvSpPr/>
          <p:nvPr/>
        </p:nvSpPr>
        <p:spPr>
          <a:xfrm>
            <a:off x="150587" y="3806136"/>
            <a:ext cx="12041412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918AD-9D3E-1A3F-DC1C-A279BDB7A34A}"/>
              </a:ext>
            </a:extLst>
          </p:cNvPr>
          <p:cNvSpPr/>
          <p:nvPr/>
        </p:nvSpPr>
        <p:spPr>
          <a:xfrm>
            <a:off x="150587" y="209055"/>
            <a:ext cx="2057400" cy="96981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95F9-6765-94F8-80B8-244F4D5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1" y="38101"/>
            <a:ext cx="9312267" cy="65151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FCB6-9D4B-E0E7-3874-C600981A0CA1}"/>
              </a:ext>
            </a:extLst>
          </p:cNvPr>
          <p:cNvSpPr/>
          <p:nvPr/>
        </p:nvSpPr>
        <p:spPr>
          <a:xfrm>
            <a:off x="7888224" y="437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877F2F-E240-00F4-0836-F01608353D72}"/>
              </a:ext>
            </a:extLst>
          </p:cNvPr>
          <p:cNvSpPr/>
          <p:nvPr/>
        </p:nvSpPr>
        <p:spPr>
          <a:xfrm>
            <a:off x="7888224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F3742E8-DB67-3BB5-BABD-7059A41096C0}"/>
              </a:ext>
            </a:extLst>
          </p:cNvPr>
          <p:cNvSpPr/>
          <p:nvPr/>
        </p:nvSpPr>
        <p:spPr>
          <a:xfrm>
            <a:off x="7888224" y="538195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2F40B8-C27F-4E18-48F5-059829C680CB}"/>
              </a:ext>
            </a:extLst>
          </p:cNvPr>
          <p:cNvSpPr/>
          <p:nvPr/>
        </p:nvSpPr>
        <p:spPr>
          <a:xfrm>
            <a:off x="7888224" y="605505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F4578B-D123-65CC-F30D-150A68A528A8}"/>
              </a:ext>
            </a:extLst>
          </p:cNvPr>
          <p:cNvSpPr/>
          <p:nvPr/>
        </p:nvSpPr>
        <p:spPr>
          <a:xfrm>
            <a:off x="2182587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3FD0-3F67-268D-8D9E-1152FE144724}"/>
              </a:ext>
            </a:extLst>
          </p:cNvPr>
          <p:cNvSpPr/>
          <p:nvPr/>
        </p:nvSpPr>
        <p:spPr>
          <a:xfrm rot="16200000">
            <a:off x="6359525" y="59375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0E1C51-D303-645C-F6E8-D502FC10CB11}"/>
              </a:ext>
            </a:extLst>
          </p:cNvPr>
          <p:cNvSpPr/>
          <p:nvPr/>
        </p:nvSpPr>
        <p:spPr>
          <a:xfrm rot="10800000">
            <a:off x="2913889" y="470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CFB904-EED7-D150-55BD-6B1010B6E109}"/>
              </a:ext>
            </a:extLst>
          </p:cNvPr>
          <p:cNvSpPr/>
          <p:nvPr/>
        </p:nvSpPr>
        <p:spPr>
          <a:xfrm rot="16200000">
            <a:off x="6972975" y="55919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0311-EB2D-C1B9-E9E7-3FE14D86BB62}"/>
              </a:ext>
            </a:extLst>
          </p:cNvPr>
          <p:cNvSpPr/>
          <p:nvPr/>
        </p:nvSpPr>
        <p:spPr>
          <a:xfrm>
            <a:off x="6724745" y="5171822"/>
            <a:ext cx="1218883" cy="3273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	Constraints, Clustered, Foreign Key covers*, “gooder”, no writes</a:t>
            </a:r>
          </a:p>
          <a:p>
            <a:r>
              <a:rPr lang="en-US" dirty="0"/>
              <a:t>Replace*	With updatable Nonclustered Columnstore (SQL 2016+ Enterprise)</a:t>
            </a:r>
          </a:p>
          <a:p>
            <a:r>
              <a:rPr lang="en-US" dirty="0"/>
              <a:t>Request	Clustered indexes on Heaps, Missing Indexes adding value</a:t>
            </a:r>
          </a:p>
          <a:p>
            <a:r>
              <a:rPr lang="en-US" dirty="0"/>
              <a:t>Reject	Missing Indexes that … don’t add value -or- table has/will have NCS</a:t>
            </a:r>
          </a:p>
          <a:p>
            <a:r>
              <a:rPr lang="en-US" dirty="0"/>
              <a:t>Remove	Redundant, cost more than they benefit - Reads &lt; 4 x writes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Write = (Spinlocks, Latches, Locks) + Buffer Cache + Log + Disk</a:t>
            </a:r>
          </a:p>
          <a:p>
            <a:r>
              <a:rPr lang="en-US" dirty="0"/>
              <a:t>Review	“It Depends” for indexes tagged above</a:t>
            </a:r>
          </a:p>
          <a:p>
            <a:r>
              <a:rPr lang="en-US" dirty="0"/>
              <a:t>Rebuild	Retained indexes that need refreshed Statistics or Reorg/Rebuild</a:t>
            </a:r>
          </a:p>
          <a:p>
            <a:r>
              <a:rPr lang="en-US" dirty="0"/>
              <a:t>Refactor	Retained indexes benefiting from structural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e.g. Index partitions don’t match table partitions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*Based on parameter selected at run 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Index R(x)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881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B77C8-F680-A092-D691-65EC56CC29A2}"/>
              </a:ext>
            </a:extLst>
          </p:cNvPr>
          <p:cNvSpPr/>
          <p:nvPr/>
        </p:nvSpPr>
        <p:spPr>
          <a:xfrm>
            <a:off x="1524000" y="228600"/>
            <a:ext cx="654050" cy="98425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F045F-4046-A299-E180-2CFADAE45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320"/>
            <a:ext cx="11784038" cy="484890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147BA1B-6B06-C004-C57D-60E8A0A01A56}"/>
              </a:ext>
            </a:extLst>
          </p:cNvPr>
          <p:cNvSpPr/>
          <p:nvPr/>
        </p:nvSpPr>
        <p:spPr>
          <a:xfrm rot="16200000">
            <a:off x="298234" y="21854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30EB0A2-5452-7EC2-F4B8-01BF72D993C8}"/>
              </a:ext>
            </a:extLst>
          </p:cNvPr>
          <p:cNvSpPr/>
          <p:nvPr/>
        </p:nvSpPr>
        <p:spPr>
          <a:xfrm rot="16200000">
            <a:off x="298234" y="287225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61B941D-2FF9-D6E9-2B1A-A347F893799B}"/>
              </a:ext>
            </a:extLst>
          </p:cNvPr>
          <p:cNvSpPr/>
          <p:nvPr/>
        </p:nvSpPr>
        <p:spPr>
          <a:xfrm rot="16200000">
            <a:off x="297218" y="3247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704D75-7C4D-878B-B469-2A6E4D5745B0}"/>
              </a:ext>
            </a:extLst>
          </p:cNvPr>
          <p:cNvSpPr/>
          <p:nvPr/>
        </p:nvSpPr>
        <p:spPr>
          <a:xfrm rot="5400000">
            <a:off x="296202" y="244859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06BF4-5A86-5C2D-EFD4-8EA4650E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16" y="1004549"/>
            <a:ext cx="11555438" cy="4848902"/>
          </a:xfrm>
          <a:prstGeom prst="rect">
            <a:avLst/>
          </a:prstGeom>
          <a:ln w="38100"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49A84DD-8C2B-2A42-1D91-8F5A1CE6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55667"/>
              </p:ext>
            </p:extLst>
          </p:nvPr>
        </p:nvGraphicFramePr>
        <p:xfrm>
          <a:off x="3974592" y="-27430"/>
          <a:ext cx="7754112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439">
                  <a:extLst>
                    <a:ext uri="{9D8B030D-6E8A-4147-A177-3AD203B41FA5}">
                      <a16:colId xmlns:a16="http://schemas.microsoft.com/office/drawing/2014/main" val="1590915884"/>
                    </a:ext>
                  </a:extLst>
                </a:gridCol>
                <a:gridCol w="2440380">
                  <a:extLst>
                    <a:ext uri="{9D8B030D-6E8A-4147-A177-3AD203B41FA5}">
                      <a16:colId xmlns:a16="http://schemas.microsoft.com/office/drawing/2014/main" val="783923689"/>
                    </a:ext>
                  </a:extLst>
                </a:gridCol>
                <a:gridCol w="1889327">
                  <a:extLst>
                    <a:ext uri="{9D8B030D-6E8A-4147-A177-3AD203B41FA5}">
                      <a16:colId xmlns:a16="http://schemas.microsoft.com/office/drawing/2014/main" val="3470760703"/>
                    </a:ext>
                  </a:extLst>
                </a:gridCol>
                <a:gridCol w="1849966">
                  <a:extLst>
                    <a:ext uri="{9D8B030D-6E8A-4147-A177-3AD203B41FA5}">
                      <a16:colId xmlns:a16="http://schemas.microsoft.com/office/drawing/2014/main" val="3184168841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15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49095"/>
                  </a:ext>
                </a:extLst>
              </a:tr>
              <a:tr h="707495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Redundant 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FKC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Redundant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Covering index?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75961525"/>
                  </a:ext>
                </a:extLst>
              </a:tr>
              <a:tr h="1414989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Redundant Indexes</a:t>
                      </a:r>
                    </a:p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Covering 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Covers FKC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Sequence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</a:p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5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89503100"/>
                  </a:ext>
                </a:extLst>
              </a:tr>
              <a:tr h="1414989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Clustered</a:t>
                      </a:r>
                    </a:p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CX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PK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Enable </a:t>
                      </a:r>
                      <a:r>
                        <a:rPr lang="en-US" sz="15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Opt</a:t>
                      </a: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Seq Key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Overlaps CX Seq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7758457"/>
                  </a:ext>
                </a:extLst>
              </a:tr>
              <a:tr h="1650822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Lead Sequence NCX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Seq, </a:t>
                      </a:r>
                      <a:r>
                        <a:rPr lang="en-US" sz="15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Ovl</a:t>
                      </a: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Con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  <a:p>
                      <a:pPr algn="l" fontAlgn="t"/>
                      <a:endParaRPr lang="en-US" sz="15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1826215"/>
                  </a:ext>
                </a:extLst>
              </a:tr>
              <a:tr h="1179158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Columnstore Insights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NCS Idx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Add IDX Keys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NCS Open rows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Reject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5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7627593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113A4F06-6D32-8EB6-4222-3E0E27BA01DB}"/>
              </a:ext>
            </a:extLst>
          </p:cNvPr>
          <p:cNvSpPr/>
          <p:nvPr/>
        </p:nvSpPr>
        <p:spPr>
          <a:xfrm>
            <a:off x="3133344" y="38275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742920-638E-4E76-2ABF-7795C099B741}"/>
              </a:ext>
            </a:extLst>
          </p:cNvPr>
          <p:cNvSpPr/>
          <p:nvPr/>
        </p:nvSpPr>
        <p:spPr>
          <a:xfrm>
            <a:off x="3124002" y="112084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CC38081-5EEC-C034-92FA-5706851453B5}"/>
              </a:ext>
            </a:extLst>
          </p:cNvPr>
          <p:cNvSpPr/>
          <p:nvPr/>
        </p:nvSpPr>
        <p:spPr>
          <a:xfrm>
            <a:off x="3133344" y="249573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0518C2-D667-0412-E839-A46A7C536302}"/>
              </a:ext>
            </a:extLst>
          </p:cNvPr>
          <p:cNvSpPr/>
          <p:nvPr/>
        </p:nvSpPr>
        <p:spPr>
          <a:xfrm>
            <a:off x="3133344" y="386280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C3AE3C-9113-D54A-0269-095E84067038}"/>
              </a:ext>
            </a:extLst>
          </p:cNvPr>
          <p:cNvSpPr/>
          <p:nvPr/>
        </p:nvSpPr>
        <p:spPr>
          <a:xfrm>
            <a:off x="3133344" y="542625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3C55AE-0442-B58A-580C-9F07450FAF92}"/>
              </a:ext>
            </a:extLst>
          </p:cNvPr>
          <p:cNvSpPr/>
          <p:nvPr/>
        </p:nvSpPr>
        <p:spPr>
          <a:xfrm>
            <a:off x="0" y="3806136"/>
            <a:ext cx="12191999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F934B-625B-14F6-B7E2-B949B6C6E8CB}"/>
              </a:ext>
            </a:extLst>
          </p:cNvPr>
          <p:cNvSpPr/>
          <p:nvPr/>
        </p:nvSpPr>
        <p:spPr>
          <a:xfrm>
            <a:off x="3378200" y="209550"/>
            <a:ext cx="182880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27B6-0407-A604-CE30-3A87F845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1" y="965767"/>
            <a:ext cx="10717659" cy="58674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468CB9-F53F-0BF3-CC0B-523339302582}"/>
              </a:ext>
            </a:extLst>
          </p:cNvPr>
          <p:cNvSpPr/>
          <p:nvPr/>
        </p:nvSpPr>
        <p:spPr>
          <a:xfrm>
            <a:off x="4157472" y="4818888"/>
            <a:ext cx="1645920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86E6-4072-987C-0E82-F524B4C4D228}"/>
              </a:ext>
            </a:extLst>
          </p:cNvPr>
          <p:cNvSpPr/>
          <p:nvPr/>
        </p:nvSpPr>
        <p:spPr>
          <a:xfrm>
            <a:off x="5781177" y="4818888"/>
            <a:ext cx="329184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AA4A-4034-AEE2-5EC6-12178C5279DB}"/>
              </a:ext>
            </a:extLst>
          </p:cNvPr>
          <p:cNvSpPr/>
          <p:nvPr/>
        </p:nvSpPr>
        <p:spPr>
          <a:xfrm>
            <a:off x="6068998" y="4818888"/>
            <a:ext cx="90003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BC41B-26F0-B891-B44B-4BF994C7EA49}"/>
              </a:ext>
            </a:extLst>
          </p:cNvPr>
          <p:cNvSpPr/>
          <p:nvPr/>
        </p:nvSpPr>
        <p:spPr>
          <a:xfrm>
            <a:off x="7010399" y="5111496"/>
            <a:ext cx="548641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D1AD-C770-91EF-1CDE-8B804CD5B84B}"/>
              </a:ext>
            </a:extLst>
          </p:cNvPr>
          <p:cNvSpPr/>
          <p:nvPr/>
        </p:nvSpPr>
        <p:spPr>
          <a:xfrm>
            <a:off x="7549146" y="5114001"/>
            <a:ext cx="668262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55339-95A3-4EE0-E357-55DD0BBD321A}"/>
              </a:ext>
            </a:extLst>
          </p:cNvPr>
          <p:cNvSpPr/>
          <p:nvPr/>
        </p:nvSpPr>
        <p:spPr>
          <a:xfrm>
            <a:off x="6813159" y="5440680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080CB-68A7-22F5-780D-97090A1998B5}"/>
              </a:ext>
            </a:extLst>
          </p:cNvPr>
          <p:cNvSpPr/>
          <p:nvPr/>
        </p:nvSpPr>
        <p:spPr>
          <a:xfrm>
            <a:off x="4120896" y="5456702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DB11-03F5-14C2-89CC-60810440416F}"/>
              </a:ext>
            </a:extLst>
          </p:cNvPr>
          <p:cNvSpPr/>
          <p:nvPr/>
        </p:nvSpPr>
        <p:spPr>
          <a:xfrm>
            <a:off x="4365820" y="5763214"/>
            <a:ext cx="1108387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91942-CCBE-A630-0CC1-BF3A45D0D5E0}"/>
              </a:ext>
            </a:extLst>
          </p:cNvPr>
          <p:cNvSpPr/>
          <p:nvPr/>
        </p:nvSpPr>
        <p:spPr>
          <a:xfrm>
            <a:off x="523806" y="4820244"/>
            <a:ext cx="103676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E150-AE66-D2B1-1B86-6A2AF0E24D91}"/>
              </a:ext>
            </a:extLst>
          </p:cNvPr>
          <p:cNvGrpSpPr/>
          <p:nvPr/>
        </p:nvGrpSpPr>
        <p:grpSpPr>
          <a:xfrm>
            <a:off x="8952356" y="2927527"/>
            <a:ext cx="1718446" cy="2242760"/>
            <a:chOff x="8952356" y="2927527"/>
            <a:chExt cx="1718446" cy="2242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D7B0A-C02B-63D0-17F2-2A04C204C273}"/>
                </a:ext>
              </a:extLst>
            </p:cNvPr>
            <p:cNvSpPr/>
            <p:nvPr/>
          </p:nvSpPr>
          <p:spPr>
            <a:xfrm>
              <a:off x="8978039" y="480910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21571-2D91-FAA5-8A30-BB50EADD2BE7}"/>
                </a:ext>
              </a:extLst>
            </p:cNvPr>
            <p:cNvSpPr/>
            <p:nvPr/>
          </p:nvSpPr>
          <p:spPr>
            <a:xfrm>
              <a:off x="8952356" y="2927527"/>
              <a:ext cx="1718446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8A3B-E4EE-64BD-F8BD-8AF9AE713FF3}"/>
              </a:ext>
            </a:extLst>
          </p:cNvPr>
          <p:cNvGrpSpPr/>
          <p:nvPr/>
        </p:nvGrpSpPr>
        <p:grpSpPr>
          <a:xfrm>
            <a:off x="8948928" y="4036679"/>
            <a:ext cx="1721874" cy="1441218"/>
            <a:chOff x="8948928" y="4036679"/>
            <a:chExt cx="1721874" cy="1441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F301F-EE13-C43B-39F7-1EA0FAD7E9B5}"/>
                </a:ext>
              </a:extLst>
            </p:cNvPr>
            <p:cNvSpPr/>
            <p:nvPr/>
          </p:nvSpPr>
          <p:spPr>
            <a:xfrm>
              <a:off x="8978039" y="511671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F0215-DE51-15BA-3183-94E6DD36B1A9}"/>
                </a:ext>
              </a:extLst>
            </p:cNvPr>
            <p:cNvSpPr/>
            <p:nvPr/>
          </p:nvSpPr>
          <p:spPr>
            <a:xfrm>
              <a:off x="8948928" y="4036679"/>
              <a:ext cx="1721874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5F58F-0750-2EB1-5074-8C98EF70E7D2}"/>
              </a:ext>
            </a:extLst>
          </p:cNvPr>
          <p:cNvSpPr/>
          <p:nvPr/>
        </p:nvSpPr>
        <p:spPr>
          <a:xfrm>
            <a:off x="516314" y="4818888"/>
            <a:ext cx="1044261" cy="6378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266F6-0385-8077-1B74-ED1FC9D294E9}"/>
              </a:ext>
            </a:extLst>
          </p:cNvPr>
          <p:cNvSpPr/>
          <p:nvPr/>
        </p:nvSpPr>
        <p:spPr>
          <a:xfrm>
            <a:off x="506054" y="4825606"/>
            <a:ext cx="1054521" cy="9376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76B6C-582F-47AE-FF46-D61E56D93FDB}"/>
              </a:ext>
            </a:extLst>
          </p:cNvPr>
          <p:cNvSpPr/>
          <p:nvPr/>
        </p:nvSpPr>
        <p:spPr>
          <a:xfrm>
            <a:off x="8946195" y="3283911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F7A773-5CAE-CCDB-BD79-BDAD409D6870}"/>
              </a:ext>
            </a:extLst>
          </p:cNvPr>
          <p:cNvSpPr/>
          <p:nvPr/>
        </p:nvSpPr>
        <p:spPr>
          <a:xfrm>
            <a:off x="8946195" y="3651072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5F578-F022-E916-71B5-53F1E1E5600B}"/>
              </a:ext>
            </a:extLst>
          </p:cNvPr>
          <p:cNvSpPr/>
          <p:nvPr/>
        </p:nvSpPr>
        <p:spPr>
          <a:xfrm>
            <a:off x="4120896" y="965767"/>
            <a:ext cx="3438144" cy="359251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ED2FC-90A8-9977-B648-81D692A1E4C8}"/>
              </a:ext>
            </a:extLst>
          </p:cNvPr>
          <p:cNvSpPr/>
          <p:nvPr/>
        </p:nvSpPr>
        <p:spPr>
          <a:xfrm>
            <a:off x="585307" y="2718645"/>
            <a:ext cx="3438144" cy="188009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C91F7-D2CF-E256-2AC5-1D34ECE8C263}"/>
              </a:ext>
            </a:extLst>
          </p:cNvPr>
          <p:cNvSpPr/>
          <p:nvPr/>
        </p:nvSpPr>
        <p:spPr>
          <a:xfrm>
            <a:off x="8928831" y="2404873"/>
            <a:ext cx="2229254" cy="220188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BC9DAD5-A02D-7AFC-A835-D5FAF941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1" y="459851"/>
            <a:ext cx="12192000" cy="64438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7E2A8-25E5-6318-ABB9-23450D6B8822}"/>
              </a:ext>
            </a:extLst>
          </p:cNvPr>
          <p:cNvGrpSpPr/>
          <p:nvPr/>
        </p:nvGrpSpPr>
        <p:grpSpPr>
          <a:xfrm>
            <a:off x="6973824" y="2710789"/>
            <a:ext cx="1358099" cy="2714253"/>
            <a:chOff x="6973824" y="2250938"/>
            <a:chExt cx="1358099" cy="2714253"/>
          </a:xfrm>
          <a:solidFill>
            <a:srgbClr val="7030A0">
              <a:alpha val="25000"/>
            </a:srgb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B04E0-E049-8CE0-48B4-41C206726927}"/>
                </a:ext>
              </a:extLst>
            </p:cNvPr>
            <p:cNvSpPr/>
            <p:nvPr/>
          </p:nvSpPr>
          <p:spPr>
            <a:xfrm>
              <a:off x="6978611" y="4745735"/>
              <a:ext cx="1353312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75F69D-631B-720F-5A0F-6A41F5E91780}"/>
                </a:ext>
              </a:extLst>
            </p:cNvPr>
            <p:cNvSpPr/>
            <p:nvPr/>
          </p:nvSpPr>
          <p:spPr>
            <a:xfrm>
              <a:off x="6973824" y="2250938"/>
              <a:ext cx="1358099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ED711E-8FE9-303F-DD5C-08C3D0AF7F7E}"/>
              </a:ext>
            </a:extLst>
          </p:cNvPr>
          <p:cNvSpPr/>
          <p:nvPr/>
        </p:nvSpPr>
        <p:spPr>
          <a:xfrm>
            <a:off x="5680416" y="2710789"/>
            <a:ext cx="1293408" cy="84887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1C007-A55E-0D4C-CFE2-95B9924174A8}"/>
              </a:ext>
            </a:extLst>
          </p:cNvPr>
          <p:cNvSpPr/>
          <p:nvPr/>
        </p:nvSpPr>
        <p:spPr>
          <a:xfrm>
            <a:off x="5675884" y="6030880"/>
            <a:ext cx="1293408" cy="87284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2AAAA-8851-1508-982C-7A18B34EDB7E}"/>
              </a:ext>
            </a:extLst>
          </p:cNvPr>
          <p:cNvGrpSpPr/>
          <p:nvPr/>
        </p:nvGrpSpPr>
        <p:grpSpPr>
          <a:xfrm>
            <a:off x="8968627" y="2535539"/>
            <a:ext cx="675245" cy="3107618"/>
            <a:chOff x="8968627" y="2075688"/>
            <a:chExt cx="675245" cy="310761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4C1E3B-E342-8442-430A-1C59DF23BFEA}"/>
                </a:ext>
              </a:extLst>
            </p:cNvPr>
            <p:cNvSpPr/>
            <p:nvPr/>
          </p:nvSpPr>
          <p:spPr>
            <a:xfrm>
              <a:off x="8968627" y="2075688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2EB72BD-0E97-1DB0-3654-3FF3C47D15EA}"/>
                </a:ext>
              </a:extLst>
            </p:cNvPr>
            <p:cNvSpPr/>
            <p:nvPr/>
          </p:nvSpPr>
          <p:spPr>
            <a:xfrm>
              <a:off x="8978904" y="4599432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0F6B5-A374-AE6A-910B-8D4D3F65BB54}"/>
              </a:ext>
            </a:extLst>
          </p:cNvPr>
          <p:cNvSpPr/>
          <p:nvPr/>
        </p:nvSpPr>
        <p:spPr>
          <a:xfrm>
            <a:off x="9643872" y="459851"/>
            <a:ext cx="2548128" cy="225093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7CF86-47AA-7269-3575-88A270DA34AD}"/>
              </a:ext>
            </a:extLst>
          </p:cNvPr>
          <p:cNvSpPr/>
          <p:nvPr/>
        </p:nvSpPr>
        <p:spPr>
          <a:xfrm>
            <a:off x="6973824" y="459851"/>
            <a:ext cx="2670048" cy="223967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9D0184-0709-5121-B574-6820BDA0B4E2}"/>
              </a:ext>
            </a:extLst>
          </p:cNvPr>
          <p:cNvSpPr/>
          <p:nvPr/>
        </p:nvSpPr>
        <p:spPr>
          <a:xfrm>
            <a:off x="0" y="2699522"/>
            <a:ext cx="499872" cy="337209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7FB5F-7F1F-742E-331B-2E88EC2B1D5C}"/>
              </a:ext>
            </a:extLst>
          </p:cNvPr>
          <p:cNvSpPr/>
          <p:nvPr/>
        </p:nvSpPr>
        <p:spPr>
          <a:xfrm>
            <a:off x="1979" y="6071618"/>
            <a:ext cx="499872" cy="815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02B4EB-8B82-FB7F-AAA0-560D1705AAFF}"/>
              </a:ext>
            </a:extLst>
          </p:cNvPr>
          <p:cNvSpPr/>
          <p:nvPr/>
        </p:nvSpPr>
        <p:spPr>
          <a:xfrm>
            <a:off x="6304792" y="5228130"/>
            <a:ext cx="664968" cy="58387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53FCE1-E781-2709-B883-1AC7D9CD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– Remove Redundant Foreign Key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7178314-7C99-A377-955A-07EC9146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54635"/>
              </p:ext>
            </p:extLst>
          </p:nvPr>
        </p:nvGraphicFramePr>
        <p:xfrm>
          <a:off x="390144" y="651679"/>
          <a:ext cx="11243153" cy="1779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874">
                  <a:extLst>
                    <a:ext uri="{9D8B030D-6E8A-4147-A177-3AD203B41FA5}">
                      <a16:colId xmlns:a16="http://schemas.microsoft.com/office/drawing/2014/main" val="2140200293"/>
                    </a:ext>
                  </a:extLst>
                </a:gridCol>
                <a:gridCol w="3538453">
                  <a:extLst>
                    <a:ext uri="{9D8B030D-6E8A-4147-A177-3AD203B41FA5}">
                      <a16:colId xmlns:a16="http://schemas.microsoft.com/office/drawing/2014/main" val="80139822"/>
                    </a:ext>
                  </a:extLst>
                </a:gridCol>
                <a:gridCol w="2739449">
                  <a:extLst>
                    <a:ext uri="{9D8B030D-6E8A-4147-A177-3AD203B41FA5}">
                      <a16:colId xmlns:a16="http://schemas.microsoft.com/office/drawing/2014/main" val="1074751813"/>
                    </a:ext>
                  </a:extLst>
                </a:gridCol>
                <a:gridCol w="2682377">
                  <a:extLst>
                    <a:ext uri="{9D8B030D-6E8A-4147-A177-3AD203B41FA5}">
                      <a16:colId xmlns:a16="http://schemas.microsoft.com/office/drawing/2014/main" val="3269786464"/>
                    </a:ext>
                  </a:extLst>
                </a:gridCol>
              </a:tblGrid>
              <a:tr h="753654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13865"/>
                  </a:ext>
                </a:extLst>
              </a:tr>
              <a:tr h="1025839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Redundant Foreign Key</a:t>
                      </a:r>
                    </a:p>
                  </a:txBody>
                  <a:tcPr marL="132584" marR="132584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FKC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Redundant</a:t>
                      </a:r>
                    </a:p>
                  </a:txBody>
                  <a:tcPr marL="132584" marR="132584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</a:p>
                  </a:txBody>
                  <a:tcPr marL="132584" marR="132584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Covering index?</a:t>
                      </a:r>
                    </a:p>
                  </a:txBody>
                  <a:tcPr marL="132584" marR="132584" marT="0" marB="0"/>
                </a:tc>
                <a:extLst>
                  <a:ext uri="{0D108BD9-81ED-4DB2-BD59-A6C34878D82A}">
                    <a16:rowId xmlns:a16="http://schemas.microsoft.com/office/drawing/2014/main" val="410182146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1B0ADB9-D087-9F7F-CF99-73D762581D3D}"/>
              </a:ext>
            </a:extLst>
          </p:cNvPr>
          <p:cNvSpPr/>
          <p:nvPr/>
        </p:nvSpPr>
        <p:spPr>
          <a:xfrm>
            <a:off x="-12192" y="2715672"/>
            <a:ext cx="499872" cy="417189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927A-6E85-3426-4465-74EA5E63C012}"/>
              </a:ext>
            </a:extLst>
          </p:cNvPr>
          <p:cNvSpPr/>
          <p:nvPr/>
        </p:nvSpPr>
        <p:spPr>
          <a:xfrm>
            <a:off x="5666885" y="5205585"/>
            <a:ext cx="1293408" cy="8494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46C19-97AF-F13A-8811-20B4F73D5591}"/>
              </a:ext>
            </a:extLst>
          </p:cNvPr>
          <p:cNvSpPr/>
          <p:nvPr/>
        </p:nvSpPr>
        <p:spPr>
          <a:xfrm>
            <a:off x="5680416" y="3547675"/>
            <a:ext cx="1293408" cy="2506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16FCB-A733-72D3-D191-03FA4178FCA4}"/>
              </a:ext>
            </a:extLst>
          </p:cNvPr>
          <p:cNvSpPr/>
          <p:nvPr/>
        </p:nvSpPr>
        <p:spPr>
          <a:xfrm>
            <a:off x="4815662" y="615640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56095F-E1E3-8AC7-8936-FD5B72F03013}"/>
              </a:ext>
            </a:extLst>
          </p:cNvPr>
          <p:cNvSpPr/>
          <p:nvPr/>
        </p:nvSpPr>
        <p:spPr>
          <a:xfrm rot="10800000">
            <a:off x="9123777" y="605032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E1AFE-35E8-5C4A-24F0-196C2E1613EB}"/>
              </a:ext>
            </a:extLst>
          </p:cNvPr>
          <p:cNvSpPr/>
          <p:nvPr/>
        </p:nvSpPr>
        <p:spPr>
          <a:xfrm>
            <a:off x="6960292" y="6250336"/>
            <a:ext cx="2150723" cy="2510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2A0836F-7C3C-9CEA-7C06-8D0BAA429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56563"/>
              </p:ext>
            </p:extLst>
          </p:nvPr>
        </p:nvGraphicFramePr>
        <p:xfrm>
          <a:off x="1450848" y="607859"/>
          <a:ext cx="8466323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687">
                  <a:extLst>
                    <a:ext uri="{9D8B030D-6E8A-4147-A177-3AD203B41FA5}">
                      <a16:colId xmlns:a16="http://schemas.microsoft.com/office/drawing/2014/main" val="1022111132"/>
                    </a:ext>
                  </a:extLst>
                </a:gridCol>
                <a:gridCol w="3499413">
                  <a:extLst>
                    <a:ext uri="{9D8B030D-6E8A-4147-A177-3AD203B41FA5}">
                      <a16:colId xmlns:a16="http://schemas.microsoft.com/office/drawing/2014/main" val="6711511"/>
                    </a:ext>
                  </a:extLst>
                </a:gridCol>
                <a:gridCol w="2709223">
                  <a:extLst>
                    <a:ext uri="{9D8B030D-6E8A-4147-A177-3AD203B41FA5}">
                      <a16:colId xmlns:a16="http://schemas.microsoft.com/office/drawing/2014/main" val="859685786"/>
                    </a:ext>
                  </a:extLst>
                </a:gridCol>
              </a:tblGrid>
              <a:tr h="560906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50148"/>
                  </a:ext>
                </a:extLst>
              </a:tr>
              <a:tr h="1617945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Redundant Indexes</a:t>
                      </a:r>
                    </a:p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Covering 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Covers FKC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Sequence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</a:p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75018080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102EE3BF-D5C2-356B-49B1-DAE4F7E0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379986"/>
            <a:ext cx="10508356" cy="6484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EE33F-E518-8E5B-B690-546BB30E868F}"/>
              </a:ext>
            </a:extLst>
          </p:cNvPr>
          <p:cNvGrpSpPr/>
          <p:nvPr/>
        </p:nvGrpSpPr>
        <p:grpSpPr>
          <a:xfrm>
            <a:off x="10074108" y="2893935"/>
            <a:ext cx="385089" cy="3541229"/>
            <a:chOff x="10413501" y="2657089"/>
            <a:chExt cx="407251" cy="3745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73D73-47FC-1931-1E23-402B7A7C372D}"/>
                </a:ext>
              </a:extLst>
            </p:cNvPr>
            <p:cNvSpPr/>
            <p:nvPr/>
          </p:nvSpPr>
          <p:spPr>
            <a:xfrm>
              <a:off x="10418416" y="2657089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7E279F-B95E-6112-1C5E-90FB668221B9}"/>
                </a:ext>
              </a:extLst>
            </p:cNvPr>
            <p:cNvSpPr/>
            <p:nvPr/>
          </p:nvSpPr>
          <p:spPr>
            <a:xfrm>
              <a:off x="10418416" y="4125672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40-1016-6B93-5E3F-C8B9013B110A}"/>
                </a:ext>
              </a:extLst>
            </p:cNvPr>
            <p:cNvSpPr/>
            <p:nvPr/>
          </p:nvSpPr>
          <p:spPr>
            <a:xfrm>
              <a:off x="10413501" y="5142853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04EB5-35DE-E877-994C-F32970DC31CA}"/>
                </a:ext>
              </a:extLst>
            </p:cNvPr>
            <p:cNvSpPr/>
            <p:nvPr/>
          </p:nvSpPr>
          <p:spPr>
            <a:xfrm>
              <a:off x="10413501" y="6127314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B74637-5000-F905-5BA2-919BF0876E3B}"/>
              </a:ext>
            </a:extLst>
          </p:cNvPr>
          <p:cNvSpPr/>
          <p:nvPr/>
        </p:nvSpPr>
        <p:spPr>
          <a:xfrm rot="10800000">
            <a:off x="8275001" y="2922219"/>
            <a:ext cx="380442" cy="18297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3E21CB-3723-DE87-5082-B3F1F9413908}"/>
              </a:ext>
            </a:extLst>
          </p:cNvPr>
          <p:cNvSpPr/>
          <p:nvPr/>
        </p:nvSpPr>
        <p:spPr>
          <a:xfrm>
            <a:off x="5103876" y="5710729"/>
            <a:ext cx="1641976" cy="1167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8ACBE-DD47-40D1-D340-653C6533AA5A}"/>
              </a:ext>
            </a:extLst>
          </p:cNvPr>
          <p:cNvSpPr/>
          <p:nvPr/>
        </p:nvSpPr>
        <p:spPr>
          <a:xfrm>
            <a:off x="1168298" y="2892010"/>
            <a:ext cx="3940150" cy="92531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88FC6-4214-A369-9D61-56D22A93B7C6}"/>
              </a:ext>
            </a:extLst>
          </p:cNvPr>
          <p:cNvSpPr/>
          <p:nvPr/>
        </p:nvSpPr>
        <p:spPr>
          <a:xfrm>
            <a:off x="5103876" y="2880358"/>
            <a:ext cx="1637039" cy="924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A4E51-3C84-169D-032F-41753CD41DBC}"/>
              </a:ext>
            </a:extLst>
          </p:cNvPr>
          <p:cNvSpPr/>
          <p:nvPr/>
        </p:nvSpPr>
        <p:spPr>
          <a:xfrm>
            <a:off x="732688" y="3845910"/>
            <a:ext cx="435610" cy="301887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E0378E-9812-0BC0-FA44-43825F165183}"/>
              </a:ext>
            </a:extLst>
          </p:cNvPr>
          <p:cNvGrpSpPr/>
          <p:nvPr/>
        </p:nvGrpSpPr>
        <p:grpSpPr>
          <a:xfrm>
            <a:off x="8251622" y="3867912"/>
            <a:ext cx="380442" cy="2065902"/>
            <a:chOff x="8490173" y="3691495"/>
            <a:chExt cx="402336" cy="2184794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FA48658-1142-9B7C-747B-AB62DE04AE57}"/>
                </a:ext>
              </a:extLst>
            </p:cNvPr>
            <p:cNvSpPr/>
            <p:nvPr/>
          </p:nvSpPr>
          <p:spPr>
            <a:xfrm rot="10800000">
              <a:off x="8490173" y="3691495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A0F28A9-7004-4647-BEF7-72C1DF985476}"/>
                </a:ext>
              </a:extLst>
            </p:cNvPr>
            <p:cNvSpPr/>
            <p:nvPr/>
          </p:nvSpPr>
          <p:spPr>
            <a:xfrm rot="10800000">
              <a:off x="8490173" y="4701077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5E20F2E-5BB3-22F0-575F-4EE3D647CBA9}"/>
                </a:ext>
              </a:extLst>
            </p:cNvPr>
            <p:cNvSpPr/>
            <p:nvPr/>
          </p:nvSpPr>
          <p:spPr>
            <a:xfrm rot="10800000">
              <a:off x="8490173" y="5682788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AE7DD-16E3-9B77-49A0-E4A5323E6387}"/>
              </a:ext>
            </a:extLst>
          </p:cNvPr>
          <p:cNvSpPr/>
          <p:nvPr/>
        </p:nvSpPr>
        <p:spPr>
          <a:xfrm>
            <a:off x="6745852" y="5723290"/>
            <a:ext cx="3336932" cy="1154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DFE8-F216-7DF0-8534-2ACC8B840539}"/>
              </a:ext>
            </a:extLst>
          </p:cNvPr>
          <p:cNvSpPr/>
          <p:nvPr/>
        </p:nvSpPr>
        <p:spPr>
          <a:xfrm>
            <a:off x="5103876" y="3833626"/>
            <a:ext cx="1641976" cy="185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9CDDF1-BA9B-55CF-E197-732303D6168C}"/>
              </a:ext>
            </a:extLst>
          </p:cNvPr>
          <p:cNvGrpSpPr/>
          <p:nvPr/>
        </p:nvGrpSpPr>
        <p:grpSpPr>
          <a:xfrm>
            <a:off x="10074108" y="4047707"/>
            <a:ext cx="794019" cy="1177696"/>
            <a:chOff x="10413501" y="3884996"/>
            <a:chExt cx="839715" cy="12454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5F6224-136E-B837-F7B3-2535998E983C}"/>
                </a:ext>
              </a:extLst>
            </p:cNvPr>
            <p:cNvSpPr/>
            <p:nvPr/>
          </p:nvSpPr>
          <p:spPr>
            <a:xfrm>
              <a:off x="10413501" y="3884996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F5EE0-7C85-9F9D-3832-9A8AA5925620}"/>
                </a:ext>
              </a:extLst>
            </p:cNvPr>
            <p:cNvSpPr/>
            <p:nvPr/>
          </p:nvSpPr>
          <p:spPr>
            <a:xfrm>
              <a:off x="10413501" y="4894579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2C9C92-C934-ECE6-911D-ECD5853E5CED}"/>
              </a:ext>
            </a:extLst>
          </p:cNvPr>
          <p:cNvGrpSpPr/>
          <p:nvPr/>
        </p:nvGrpSpPr>
        <p:grpSpPr>
          <a:xfrm>
            <a:off x="6543710" y="4127510"/>
            <a:ext cx="194036" cy="1353357"/>
            <a:chOff x="6747772" y="3936567"/>
            <a:chExt cx="137402" cy="1431243"/>
          </a:xfrm>
        </p:grpSpPr>
        <p:sp>
          <p:nvSpPr>
            <p:cNvPr id="39" name="Arrow: Up-Down 38">
              <a:extLst>
                <a:ext uri="{FF2B5EF4-FFF2-40B4-BE49-F238E27FC236}">
                  <a16:creationId xmlns:a16="http://schemas.microsoft.com/office/drawing/2014/main" id="{ECCBBE11-1DD8-07CA-210D-9ACFF9883AC5}"/>
                </a:ext>
              </a:extLst>
            </p:cNvPr>
            <p:cNvSpPr/>
            <p:nvPr/>
          </p:nvSpPr>
          <p:spPr>
            <a:xfrm>
              <a:off x="6747772" y="393656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-Down 39">
              <a:extLst>
                <a:ext uri="{FF2B5EF4-FFF2-40B4-BE49-F238E27FC236}">
                  <a16:creationId xmlns:a16="http://schemas.microsoft.com/office/drawing/2014/main" id="{B7A40DDF-0593-C003-456F-A892998C4DFD}"/>
                </a:ext>
              </a:extLst>
            </p:cNvPr>
            <p:cNvSpPr/>
            <p:nvPr/>
          </p:nvSpPr>
          <p:spPr>
            <a:xfrm>
              <a:off x="6747772" y="494661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565E0E8-5450-DBBA-43EA-65BAF46B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– Redundant Indexes Covering Foreign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4DE5A-D447-FC21-1A89-8868CCE42A8E}"/>
              </a:ext>
            </a:extLst>
          </p:cNvPr>
          <p:cNvSpPr txBox="1"/>
          <p:nvPr/>
        </p:nvSpPr>
        <p:spPr>
          <a:xfrm>
            <a:off x="6745852" y="4401730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47C93-CFBC-55CE-2267-0C93AEADF989}"/>
              </a:ext>
            </a:extLst>
          </p:cNvPr>
          <p:cNvSpPr txBox="1"/>
          <p:nvPr/>
        </p:nvSpPr>
        <p:spPr>
          <a:xfrm>
            <a:off x="6745852" y="533001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ADDE-B58E-D0B2-D2EB-0AF5EF3210BE}"/>
              </a:ext>
            </a:extLst>
          </p:cNvPr>
          <p:cNvSpPr txBox="1"/>
          <p:nvPr/>
        </p:nvSpPr>
        <p:spPr>
          <a:xfrm>
            <a:off x="6733212" y="606980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+ Clustered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772141-1E62-66D5-3264-3161E41DB28C}"/>
              </a:ext>
            </a:extLst>
          </p:cNvPr>
          <p:cNvGrpSpPr/>
          <p:nvPr/>
        </p:nvGrpSpPr>
        <p:grpSpPr>
          <a:xfrm>
            <a:off x="7712907" y="2880358"/>
            <a:ext cx="562094" cy="3077981"/>
            <a:chOff x="7712907" y="2880358"/>
            <a:chExt cx="562094" cy="30779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7070F5-9FD8-F7F2-1E8F-D2B2D3AD454F}"/>
                </a:ext>
              </a:extLst>
            </p:cNvPr>
            <p:cNvSpPr/>
            <p:nvPr/>
          </p:nvSpPr>
          <p:spPr>
            <a:xfrm>
              <a:off x="7741920" y="2880358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1FC8AE-6DC0-5768-27E2-3681C486A81C}"/>
                </a:ext>
              </a:extLst>
            </p:cNvPr>
            <p:cNvSpPr/>
            <p:nvPr/>
          </p:nvSpPr>
          <p:spPr>
            <a:xfrm>
              <a:off x="7728607" y="3807051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E9C8C2-A0D7-26FE-515A-7D60BE9CFF63}"/>
                </a:ext>
              </a:extLst>
            </p:cNvPr>
            <p:cNvSpPr/>
            <p:nvPr/>
          </p:nvSpPr>
          <p:spPr>
            <a:xfrm>
              <a:off x="7732202" y="4782102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3D5344-5FE5-69A6-1F2C-28E8784F7E5D}"/>
                </a:ext>
              </a:extLst>
            </p:cNvPr>
            <p:cNvSpPr/>
            <p:nvPr/>
          </p:nvSpPr>
          <p:spPr>
            <a:xfrm>
              <a:off x="7712907" y="5688548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5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172C3C-B51B-D89F-4569-0A900FD52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39413"/>
              </p:ext>
            </p:extLst>
          </p:nvPr>
        </p:nvGraphicFramePr>
        <p:xfrm>
          <a:off x="2104760" y="577114"/>
          <a:ext cx="790932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154">
                  <a:extLst>
                    <a:ext uri="{9D8B030D-6E8A-4147-A177-3AD203B41FA5}">
                      <a16:colId xmlns:a16="http://schemas.microsoft.com/office/drawing/2014/main" val="2640128929"/>
                    </a:ext>
                  </a:extLst>
                </a:gridCol>
                <a:gridCol w="3269188">
                  <a:extLst>
                    <a:ext uri="{9D8B030D-6E8A-4147-A177-3AD203B41FA5}">
                      <a16:colId xmlns:a16="http://schemas.microsoft.com/office/drawing/2014/main" val="1838253462"/>
                    </a:ext>
                  </a:extLst>
                </a:gridCol>
                <a:gridCol w="2530985">
                  <a:extLst>
                    <a:ext uri="{9D8B030D-6E8A-4147-A177-3AD203B41FA5}">
                      <a16:colId xmlns:a16="http://schemas.microsoft.com/office/drawing/2014/main" val="1204972192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963291"/>
                  </a:ext>
                </a:extLst>
              </a:tr>
              <a:tr h="1414989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Clustered</a:t>
                      </a:r>
                    </a:p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CX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PK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Enable </a:t>
                      </a:r>
                      <a:r>
                        <a:rPr lang="en-US" sz="22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Opt</a:t>
                      </a: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Seq Key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Overlaps CX Seq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5528255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815092-7757-2738-374C-9CC0C03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9" y="356616"/>
            <a:ext cx="9831647" cy="6501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57FF4-6A59-1BCE-EA3E-6D9E6CFF1DDB}"/>
              </a:ext>
            </a:extLst>
          </p:cNvPr>
          <p:cNvSpPr/>
          <p:nvPr/>
        </p:nvSpPr>
        <p:spPr>
          <a:xfrm>
            <a:off x="920820" y="2786325"/>
            <a:ext cx="3785292" cy="132699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C86142-FCA8-B5AC-859B-AEC42A8A35D9}"/>
              </a:ext>
            </a:extLst>
          </p:cNvPr>
          <p:cNvSpPr/>
          <p:nvPr/>
        </p:nvSpPr>
        <p:spPr>
          <a:xfrm>
            <a:off x="6059424" y="2796455"/>
            <a:ext cx="232507" cy="19363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945B2-5417-20E6-DE4E-501CEB10DF5D}"/>
              </a:ext>
            </a:extLst>
          </p:cNvPr>
          <p:cNvGrpSpPr/>
          <p:nvPr/>
        </p:nvGrpSpPr>
        <p:grpSpPr>
          <a:xfrm>
            <a:off x="6064382" y="4139100"/>
            <a:ext cx="237555" cy="1977474"/>
            <a:chOff x="6687314" y="3998593"/>
            <a:chExt cx="255362" cy="212570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C5DEE0F-12E0-1522-ADBD-DB4D442410F3}"/>
                </a:ext>
              </a:extLst>
            </p:cNvPr>
            <p:cNvSpPr/>
            <p:nvPr/>
          </p:nvSpPr>
          <p:spPr>
            <a:xfrm>
              <a:off x="6687314" y="3998593"/>
              <a:ext cx="249936" cy="20814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9456F35-2911-7217-F582-A2B78F42FD91}"/>
                </a:ext>
              </a:extLst>
            </p:cNvPr>
            <p:cNvSpPr/>
            <p:nvPr/>
          </p:nvSpPr>
          <p:spPr>
            <a:xfrm>
              <a:off x="6692740" y="4972754"/>
              <a:ext cx="249936" cy="20786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D1C2028-6515-8029-8877-91C9E6F8F4F3}"/>
                </a:ext>
              </a:extLst>
            </p:cNvPr>
            <p:cNvSpPr/>
            <p:nvPr/>
          </p:nvSpPr>
          <p:spPr>
            <a:xfrm>
              <a:off x="6687314" y="5895863"/>
              <a:ext cx="249936" cy="2284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C2D13B-BB43-7614-EE5C-9C872AC254E2}"/>
              </a:ext>
            </a:extLst>
          </p:cNvPr>
          <p:cNvGrpSpPr/>
          <p:nvPr/>
        </p:nvGrpSpPr>
        <p:grpSpPr>
          <a:xfrm>
            <a:off x="9643872" y="2789984"/>
            <a:ext cx="383682" cy="3343170"/>
            <a:chOff x="10250770" y="2547011"/>
            <a:chExt cx="412443" cy="35937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19165-35E9-C630-5D03-2AB6EC43A206}"/>
                </a:ext>
              </a:extLst>
            </p:cNvPr>
            <p:cNvSpPr/>
            <p:nvPr/>
          </p:nvSpPr>
          <p:spPr>
            <a:xfrm>
              <a:off x="10250770" y="2547011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E1C53D-8E40-3C50-1066-08D87625C854}"/>
                </a:ext>
              </a:extLst>
            </p:cNvPr>
            <p:cNvSpPr/>
            <p:nvPr/>
          </p:nvSpPr>
          <p:spPr>
            <a:xfrm>
              <a:off x="10258898" y="3940657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3D99A-3CCA-C2BA-5855-083B38FA5575}"/>
                </a:ext>
              </a:extLst>
            </p:cNvPr>
            <p:cNvSpPr/>
            <p:nvPr/>
          </p:nvSpPr>
          <p:spPr>
            <a:xfrm>
              <a:off x="10260877" y="4910268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F6AE-A2D5-9A62-5302-7B0650ADFCEA}"/>
                </a:ext>
              </a:extLst>
            </p:cNvPr>
            <p:cNvSpPr/>
            <p:nvPr/>
          </p:nvSpPr>
          <p:spPr>
            <a:xfrm>
              <a:off x="10258898" y="5865986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EDE44-5CD9-A918-06D5-A21A3C90ED54}"/>
              </a:ext>
            </a:extLst>
          </p:cNvPr>
          <p:cNvSpPr/>
          <p:nvPr/>
        </p:nvSpPr>
        <p:spPr>
          <a:xfrm>
            <a:off x="4706112" y="4123161"/>
            <a:ext cx="1637081" cy="27348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904CD-0C69-1CB3-FDBA-CECC304F0640}"/>
              </a:ext>
            </a:extLst>
          </p:cNvPr>
          <p:cNvSpPr/>
          <p:nvPr/>
        </p:nvSpPr>
        <p:spPr>
          <a:xfrm>
            <a:off x="936789" y="4113317"/>
            <a:ext cx="3769323" cy="27446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869CA-D3F9-CFB3-23D7-B2D0C1444397}"/>
              </a:ext>
            </a:extLst>
          </p:cNvPr>
          <p:cNvSpPr/>
          <p:nvPr/>
        </p:nvSpPr>
        <p:spPr>
          <a:xfrm>
            <a:off x="4678772" y="2763339"/>
            <a:ext cx="1673657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94C37-0890-E630-9772-A64B189B3D48}"/>
              </a:ext>
            </a:extLst>
          </p:cNvPr>
          <p:cNvGrpSpPr/>
          <p:nvPr/>
        </p:nvGrpSpPr>
        <p:grpSpPr>
          <a:xfrm>
            <a:off x="8734353" y="4123944"/>
            <a:ext cx="616911" cy="2033382"/>
            <a:chOff x="9131808" y="3943278"/>
            <a:chExt cx="663155" cy="21858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A08831-E19F-F6E1-97D5-C42AF78D680B}"/>
                </a:ext>
              </a:extLst>
            </p:cNvPr>
            <p:cNvSpPr/>
            <p:nvPr/>
          </p:nvSpPr>
          <p:spPr>
            <a:xfrm>
              <a:off x="9131808" y="3943278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6D3EF-67DF-EA6F-A9AB-F658DE3B63D1}"/>
                </a:ext>
              </a:extLst>
            </p:cNvPr>
            <p:cNvSpPr/>
            <p:nvPr/>
          </p:nvSpPr>
          <p:spPr>
            <a:xfrm>
              <a:off x="9131808" y="492971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D9401B-4886-66CD-57E5-570F4CD59003}"/>
                </a:ext>
              </a:extLst>
            </p:cNvPr>
            <p:cNvSpPr/>
            <p:nvPr/>
          </p:nvSpPr>
          <p:spPr>
            <a:xfrm>
              <a:off x="9136595" y="585428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C08310-71B3-2091-4210-979461D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Clustered Rowstore Synergies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CC4C3C-434E-356B-98D9-155D65ADADDB}"/>
              </a:ext>
            </a:extLst>
          </p:cNvPr>
          <p:cNvSpPr/>
          <p:nvPr/>
        </p:nvSpPr>
        <p:spPr>
          <a:xfrm>
            <a:off x="3864495" y="31298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FB186C-871B-1CF9-44DD-5928A4F00E72}"/>
              </a:ext>
            </a:extLst>
          </p:cNvPr>
          <p:cNvSpPr/>
          <p:nvPr/>
        </p:nvSpPr>
        <p:spPr>
          <a:xfrm>
            <a:off x="3856880" y="35687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97484-2E0E-08E5-D419-266F53E27459}"/>
              </a:ext>
            </a:extLst>
          </p:cNvPr>
          <p:cNvSpPr/>
          <p:nvPr/>
        </p:nvSpPr>
        <p:spPr>
          <a:xfrm>
            <a:off x="4674707" y="3212013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59C0A-A2CE-F8BB-30A6-4B9FCAC1EED7}"/>
              </a:ext>
            </a:extLst>
          </p:cNvPr>
          <p:cNvSpPr/>
          <p:nvPr/>
        </p:nvSpPr>
        <p:spPr>
          <a:xfrm>
            <a:off x="4678772" y="3668986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2" animBg="1"/>
      <p:bldP spid="25" grpId="0" animBg="1"/>
      <p:bldP spid="25" grpId="1" animBg="1"/>
      <p:bldP spid="35" grpId="0" animBg="1"/>
      <p:bldP spid="35" grpId="1" animBg="1"/>
      <p:bldP spid="5" grpId="0" animBg="1"/>
      <p:bldP spid="5" grpId="1" animBg="1"/>
      <p:bldP spid="14" grpId="0" animBg="1"/>
      <p:bldP spid="14" grpId="1" animBg="1"/>
      <p:bldP spid="20" grpId="0" animBg="1"/>
      <p:bldP spid="22" grpId="0" animBg="1"/>
      <p:bldP spid="22" grpId="1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2EF155-3F58-88C6-5F3B-6522C9AE0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18932"/>
              </p:ext>
            </p:extLst>
          </p:nvPr>
        </p:nvGraphicFramePr>
        <p:xfrm>
          <a:off x="2141336" y="614077"/>
          <a:ext cx="79093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154">
                  <a:extLst>
                    <a:ext uri="{9D8B030D-6E8A-4147-A177-3AD203B41FA5}">
                      <a16:colId xmlns:a16="http://schemas.microsoft.com/office/drawing/2014/main" val="2430582938"/>
                    </a:ext>
                  </a:extLst>
                </a:gridCol>
                <a:gridCol w="3269188">
                  <a:extLst>
                    <a:ext uri="{9D8B030D-6E8A-4147-A177-3AD203B41FA5}">
                      <a16:colId xmlns:a16="http://schemas.microsoft.com/office/drawing/2014/main" val="2319293521"/>
                    </a:ext>
                  </a:extLst>
                </a:gridCol>
                <a:gridCol w="2530985">
                  <a:extLst>
                    <a:ext uri="{9D8B030D-6E8A-4147-A177-3AD203B41FA5}">
                      <a16:colId xmlns:a16="http://schemas.microsoft.com/office/drawing/2014/main" val="1860590504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215767"/>
                  </a:ext>
                </a:extLst>
              </a:tr>
              <a:tr h="1650822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Lead Sequence NCX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Seq, </a:t>
                      </a:r>
                      <a:r>
                        <a:rPr lang="en-US" sz="22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Ovl</a:t>
                      </a: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Con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  <a:p>
                      <a:pPr algn="l" fontAlgn="t"/>
                      <a:endParaRPr lang="en-US" sz="2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7841835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80270CA-182B-6A8F-AD95-2281A73F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68"/>
            <a:ext cx="12192000" cy="55539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419A2-F3CE-EFE6-D84C-D8DA5A83C14B}"/>
              </a:ext>
            </a:extLst>
          </p:cNvPr>
          <p:cNvGrpSpPr/>
          <p:nvPr/>
        </p:nvGrpSpPr>
        <p:grpSpPr>
          <a:xfrm>
            <a:off x="6481842" y="3370908"/>
            <a:ext cx="266790" cy="1531890"/>
            <a:chOff x="6431640" y="2931996"/>
            <a:chExt cx="266790" cy="1531890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1221EFA-0DE3-8B40-63DC-FB8D0C554BE8}"/>
                </a:ext>
              </a:extLst>
            </p:cNvPr>
            <p:cNvSpPr/>
            <p:nvPr/>
          </p:nvSpPr>
          <p:spPr>
            <a:xfrm>
              <a:off x="6431640" y="2931996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E489E3A-6420-382E-1F18-02FAB3068EB5}"/>
                </a:ext>
              </a:extLst>
            </p:cNvPr>
            <p:cNvSpPr/>
            <p:nvPr/>
          </p:nvSpPr>
          <p:spPr>
            <a:xfrm>
              <a:off x="6448494" y="4207854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A85449-F09D-D066-57C1-138840455A28}"/>
              </a:ext>
            </a:extLst>
          </p:cNvPr>
          <p:cNvSpPr/>
          <p:nvPr/>
        </p:nvSpPr>
        <p:spPr>
          <a:xfrm rot="16200000">
            <a:off x="10881494" y="37331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E3B0EE-D909-E037-49D8-C0AC35FC13C9}"/>
              </a:ext>
            </a:extLst>
          </p:cNvPr>
          <p:cNvSpPr/>
          <p:nvPr/>
        </p:nvSpPr>
        <p:spPr>
          <a:xfrm rot="16200000">
            <a:off x="10881494" y="502903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FABAE3-5F38-E643-CDB1-884D63D7697A}"/>
              </a:ext>
            </a:extLst>
          </p:cNvPr>
          <p:cNvGrpSpPr/>
          <p:nvPr/>
        </p:nvGrpSpPr>
        <p:grpSpPr>
          <a:xfrm>
            <a:off x="9894386" y="3366606"/>
            <a:ext cx="535510" cy="1536192"/>
            <a:chOff x="9844184" y="2927694"/>
            <a:chExt cx="535510" cy="15361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45958C-BF0A-1E6A-5D26-F1FEE1BB4D0F}"/>
                </a:ext>
              </a:extLst>
            </p:cNvPr>
            <p:cNvSpPr/>
            <p:nvPr/>
          </p:nvSpPr>
          <p:spPr>
            <a:xfrm>
              <a:off x="9844184" y="292769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A3FE02-EF6B-1422-0AF8-DDB5F2D248D1}"/>
                </a:ext>
              </a:extLst>
            </p:cNvPr>
            <p:cNvSpPr/>
            <p:nvPr/>
          </p:nvSpPr>
          <p:spPr>
            <a:xfrm>
              <a:off x="9844184" y="420785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7AAE9-8D60-860D-6128-AB6A4092229E}"/>
              </a:ext>
            </a:extLst>
          </p:cNvPr>
          <p:cNvSpPr/>
          <p:nvPr/>
        </p:nvSpPr>
        <p:spPr>
          <a:xfrm>
            <a:off x="3841914" y="3366606"/>
            <a:ext cx="768096" cy="2560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DF739-00D9-3FF9-5758-4B4C709318D0}"/>
              </a:ext>
            </a:extLst>
          </p:cNvPr>
          <p:cNvSpPr/>
          <p:nvPr/>
        </p:nvSpPr>
        <p:spPr>
          <a:xfrm>
            <a:off x="3842422" y="4617392"/>
            <a:ext cx="1572260" cy="6038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748BA-D795-5E1F-5866-3A8C9336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– Nonclustered Rowstore Synergies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42E16-CBA7-25E4-CA5F-32B205829A8A}"/>
              </a:ext>
            </a:extLst>
          </p:cNvPr>
          <p:cNvSpPr/>
          <p:nvPr/>
        </p:nvSpPr>
        <p:spPr>
          <a:xfrm>
            <a:off x="0" y="429768"/>
            <a:ext cx="12192000" cy="667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8031A-46D8-E6DA-1C30-89ADB322A89F}"/>
              </a:ext>
            </a:extLst>
          </p:cNvPr>
          <p:cNvGrpSpPr/>
          <p:nvPr/>
        </p:nvGrpSpPr>
        <p:grpSpPr>
          <a:xfrm>
            <a:off x="6556241" y="3623119"/>
            <a:ext cx="194036" cy="1671257"/>
            <a:chOff x="6556241" y="3623119"/>
            <a:chExt cx="194036" cy="1671257"/>
          </a:xfrm>
        </p:grpSpPr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1304D319-075E-7619-9174-506B55C8F4DF}"/>
                </a:ext>
              </a:extLst>
            </p:cNvPr>
            <p:cNvSpPr/>
            <p:nvPr/>
          </p:nvSpPr>
          <p:spPr>
            <a:xfrm>
              <a:off x="6556241" y="3623119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24BFF37A-2910-8DF3-0A7B-4F616D27DE54}"/>
                </a:ext>
              </a:extLst>
            </p:cNvPr>
            <p:cNvSpPr/>
            <p:nvPr/>
          </p:nvSpPr>
          <p:spPr>
            <a:xfrm>
              <a:off x="6556241" y="4896104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B4819-2A26-0FD8-1B9B-E15E2769093A}"/>
              </a:ext>
            </a:extLst>
          </p:cNvPr>
          <p:cNvGrpSpPr/>
          <p:nvPr/>
        </p:nvGrpSpPr>
        <p:grpSpPr>
          <a:xfrm>
            <a:off x="9883960" y="3575304"/>
            <a:ext cx="784040" cy="1536192"/>
            <a:chOff x="9883960" y="3575304"/>
            <a:chExt cx="784040" cy="15361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87E88E-9D86-3F33-4D37-38217F0F9BB9}"/>
                </a:ext>
              </a:extLst>
            </p:cNvPr>
            <p:cNvSpPr/>
            <p:nvPr/>
          </p:nvSpPr>
          <p:spPr>
            <a:xfrm>
              <a:off x="9883960" y="357530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12AE6-F67E-4A3D-748E-3F2501DA0536}"/>
                </a:ext>
              </a:extLst>
            </p:cNvPr>
            <p:cNvSpPr/>
            <p:nvPr/>
          </p:nvSpPr>
          <p:spPr>
            <a:xfrm>
              <a:off x="9883960" y="485546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DFA9D-0F25-036D-AD84-EC5C0908D816}"/>
              </a:ext>
            </a:extLst>
          </p:cNvPr>
          <p:cNvSpPr/>
          <p:nvPr/>
        </p:nvSpPr>
        <p:spPr>
          <a:xfrm>
            <a:off x="6731778" y="4021391"/>
            <a:ext cx="2525326" cy="687769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3" grpId="0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Sanscrainte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r>
              <a:rPr lang="en-US" dirty="0"/>
              <a:t>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40+ years with Relational Data</a:t>
            </a:r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Wrote first SQL query leading first data warehouse project</a:t>
            </a:r>
          </a:p>
          <a:p>
            <a:r>
              <a:rPr lang="en-US" dirty="0"/>
              <a:t>1994 - Started independent Data Consulting practice</a:t>
            </a:r>
          </a:p>
          <a:p>
            <a:r>
              <a:rPr lang="en-US" dirty="0"/>
              <a:t>2001 – Started version 1 of what’s presented today</a:t>
            </a:r>
          </a:p>
          <a:p>
            <a:r>
              <a:rPr lang="en-US" dirty="0"/>
              <a:t>Record holder for most SQL Cruises as a student – SQL Server 10, Oracle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sp_WhoIsActive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40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0EA0-BE00-9B18-64FF-C1D48C14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15C4AA-3DB7-7884-33D0-4F4A9F151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86438"/>
              </p:ext>
            </p:extLst>
          </p:nvPr>
        </p:nvGraphicFramePr>
        <p:xfrm>
          <a:off x="2141336" y="649224"/>
          <a:ext cx="790932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154">
                  <a:extLst>
                    <a:ext uri="{9D8B030D-6E8A-4147-A177-3AD203B41FA5}">
                      <a16:colId xmlns:a16="http://schemas.microsoft.com/office/drawing/2014/main" val="2660928206"/>
                    </a:ext>
                  </a:extLst>
                </a:gridCol>
                <a:gridCol w="3269188">
                  <a:extLst>
                    <a:ext uri="{9D8B030D-6E8A-4147-A177-3AD203B41FA5}">
                      <a16:colId xmlns:a16="http://schemas.microsoft.com/office/drawing/2014/main" val="2953710530"/>
                    </a:ext>
                  </a:extLst>
                </a:gridCol>
                <a:gridCol w="2530985">
                  <a:extLst>
                    <a:ext uri="{9D8B030D-6E8A-4147-A177-3AD203B41FA5}">
                      <a16:colId xmlns:a16="http://schemas.microsoft.com/office/drawing/2014/main" val="2823297737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04579"/>
                  </a:ext>
                </a:extLst>
              </a:tr>
              <a:tr h="1179158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Columnstore Insights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NCS </a:t>
                      </a:r>
                      <a:r>
                        <a:rPr lang="en-US" sz="22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Idx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Add IDX Keys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NCS Open rows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Reject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20461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0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49332-A7D3-8973-DACB-5A54BE1F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Wicked fast</a:t>
            </a:r>
          </a:p>
          <a:p>
            <a:pPr lvl="1"/>
            <a:r>
              <a:rPr lang="en-US" dirty="0"/>
              <a:t>High data compression rates - smaller in-memory footprint</a:t>
            </a:r>
          </a:p>
          <a:p>
            <a:pPr lvl="1"/>
            <a:r>
              <a:rPr lang="en-US" dirty="0"/>
              <a:t>Batch execution - improve performance through Parallelism</a:t>
            </a:r>
          </a:p>
          <a:p>
            <a:pPr lvl="1"/>
            <a:r>
              <a:rPr lang="en-US" dirty="0"/>
              <a:t>Selecting &amp; filtering on multiple index keys at once - reduces I/O</a:t>
            </a:r>
          </a:p>
          <a:p>
            <a:r>
              <a:rPr lang="en-US" dirty="0"/>
              <a:t>But! </a:t>
            </a:r>
          </a:p>
          <a:p>
            <a:pPr lvl="1"/>
            <a:r>
              <a:rPr lang="en-US" dirty="0"/>
              <a:t>1 per table – can cover most data types</a:t>
            </a:r>
          </a:p>
          <a:p>
            <a:pPr lvl="1"/>
            <a:r>
              <a:rPr lang="en-US" dirty="0"/>
              <a:t>Excluded types – geo%, </a:t>
            </a:r>
            <a:r>
              <a:rPr lang="en-US" dirty="0" err="1"/>
              <a:t>hierarchyid</a:t>
            </a:r>
            <a:r>
              <a:rPr lang="en-US" dirty="0"/>
              <a:t>, image, %text, </a:t>
            </a:r>
            <a:r>
              <a:rPr lang="en-US" dirty="0" err="1"/>
              <a:t>sql_variant</a:t>
            </a:r>
            <a:r>
              <a:rPr lang="en-US" dirty="0"/>
              <a:t>, timestamp, xml</a:t>
            </a:r>
          </a:p>
          <a:p>
            <a:pPr lvl="1"/>
            <a:r>
              <a:rPr lang="en-US" dirty="0"/>
              <a:t>Writes create Delta (Residual) Rowgroups and Deleted Bitmaps</a:t>
            </a:r>
          </a:p>
          <a:p>
            <a:pPr lvl="2"/>
            <a:r>
              <a:rPr lang="en-US" dirty="0"/>
              <a:t>Performance hit!</a:t>
            </a:r>
          </a:p>
          <a:p>
            <a:pPr lvl="1"/>
            <a:r>
              <a:rPr lang="en-US" dirty="0"/>
              <a:t>Can’t cover Foreign Key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75E76-30B9-9A34-FC68-EE79CF6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Updatable Nonclustered Columnstore - Enterprise Edition and SQL 2016+</a:t>
            </a:r>
          </a:p>
        </p:txBody>
      </p:sp>
    </p:spTree>
    <p:extLst>
      <p:ext uri="{BB962C8B-B14F-4D97-AF65-F5344CB8AC3E}">
        <p14:creationId xmlns:p14="http://schemas.microsoft.com/office/powerpoint/2010/main" val="1153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F8A6B-616D-8918-906E-A54DB20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522381"/>
            <a:ext cx="12192000" cy="41429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1FD3D6-76CE-AA77-7B9D-698B0D1A35BD}"/>
              </a:ext>
            </a:extLst>
          </p:cNvPr>
          <p:cNvCxnSpPr>
            <a:cxnSpLocks/>
          </p:cNvCxnSpPr>
          <p:nvPr/>
        </p:nvCxnSpPr>
        <p:spPr>
          <a:xfrm>
            <a:off x="10668000" y="3429000"/>
            <a:ext cx="0" cy="20482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218E3A-CA94-6817-347A-CA7DDC9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83" y="5336848"/>
            <a:ext cx="7009732" cy="149735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9CC320-FFD0-F146-F320-D97E8716AC12}"/>
              </a:ext>
            </a:extLst>
          </p:cNvPr>
          <p:cNvSpPr/>
          <p:nvPr/>
        </p:nvSpPr>
        <p:spPr>
          <a:xfrm>
            <a:off x="2327761" y="2103263"/>
            <a:ext cx="1161769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24A6B1-AADB-E9AC-78D8-C5853E6CA6E6}"/>
              </a:ext>
            </a:extLst>
          </p:cNvPr>
          <p:cNvSpPr/>
          <p:nvPr/>
        </p:nvSpPr>
        <p:spPr>
          <a:xfrm>
            <a:off x="2337386" y="2437175"/>
            <a:ext cx="120700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10510-2630-534F-0E2A-56DB7B622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43456" y="3744026"/>
            <a:ext cx="1719072" cy="10911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DACC84-F203-7721-01A1-2BEEAC33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" y="4755962"/>
            <a:ext cx="9638479" cy="45693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29F4A9-101A-2540-4238-9A5B70685485}"/>
              </a:ext>
            </a:extLst>
          </p:cNvPr>
          <p:cNvSpPr/>
          <p:nvPr/>
        </p:nvSpPr>
        <p:spPr>
          <a:xfrm>
            <a:off x="3462528" y="3636924"/>
            <a:ext cx="4206240" cy="214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C562-8FE0-AB02-6EF9-4D79FD7CCCDD}"/>
              </a:ext>
            </a:extLst>
          </p:cNvPr>
          <p:cNvCxnSpPr>
            <a:cxnSpLocks/>
          </p:cNvCxnSpPr>
          <p:nvPr/>
        </p:nvCxnSpPr>
        <p:spPr>
          <a:xfrm>
            <a:off x="4157472" y="1584077"/>
            <a:ext cx="768096" cy="13844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1124E-F914-F904-6AB4-E6F518F9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8" y="571285"/>
            <a:ext cx="6206490" cy="128016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B1F544C-DF85-8652-4BF6-E0BF14489A01}"/>
              </a:ext>
            </a:extLst>
          </p:cNvPr>
          <p:cNvSpPr/>
          <p:nvPr/>
        </p:nvSpPr>
        <p:spPr>
          <a:xfrm>
            <a:off x="2327761" y="1941426"/>
            <a:ext cx="1207008" cy="20783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28C210-CDA0-4314-6F57-D1622DBE405A}"/>
              </a:ext>
            </a:extLst>
          </p:cNvPr>
          <p:cNvSpPr/>
          <p:nvPr/>
        </p:nvSpPr>
        <p:spPr>
          <a:xfrm>
            <a:off x="1450848" y="17326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31E781-3236-2B0D-2BD0-C6F485192753}"/>
              </a:ext>
            </a:extLst>
          </p:cNvPr>
          <p:cNvGrpSpPr/>
          <p:nvPr/>
        </p:nvGrpSpPr>
        <p:grpSpPr>
          <a:xfrm>
            <a:off x="8619285" y="5336151"/>
            <a:ext cx="3063845" cy="1482013"/>
            <a:chOff x="9033538" y="4971088"/>
            <a:chExt cx="3063845" cy="14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FEF7A3-027E-EEB6-5D25-79B59E7E0FA2}"/>
                </a:ext>
              </a:extLst>
            </p:cNvPr>
            <p:cNvSpPr/>
            <p:nvPr/>
          </p:nvSpPr>
          <p:spPr>
            <a:xfrm>
              <a:off x="9241536" y="497108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B0663-568D-8381-F413-7EC561BB6ABC}"/>
                </a:ext>
              </a:extLst>
            </p:cNvPr>
            <p:cNvSpPr/>
            <p:nvPr/>
          </p:nvSpPr>
          <p:spPr>
            <a:xfrm>
              <a:off x="9790176" y="533684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6A3809-D831-C2FC-5F6D-256151118DCE}"/>
                </a:ext>
              </a:extLst>
            </p:cNvPr>
            <p:cNvSpPr/>
            <p:nvPr/>
          </p:nvSpPr>
          <p:spPr>
            <a:xfrm>
              <a:off x="10597768" y="570260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2CD79B-CBFC-E45C-EC3D-899AA28F2A3E}"/>
                </a:ext>
              </a:extLst>
            </p:cNvPr>
            <p:cNvSpPr/>
            <p:nvPr/>
          </p:nvSpPr>
          <p:spPr>
            <a:xfrm>
              <a:off x="9033538" y="6056661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DDFF7-507F-15BA-AC40-AFD627679ED9}"/>
              </a:ext>
            </a:extLst>
          </p:cNvPr>
          <p:cNvSpPr/>
          <p:nvPr/>
        </p:nvSpPr>
        <p:spPr>
          <a:xfrm>
            <a:off x="-12192" y="2235295"/>
            <a:ext cx="384590" cy="2802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C4490-99DE-3875-FE23-1ED95280C866}"/>
              </a:ext>
            </a:extLst>
          </p:cNvPr>
          <p:cNvSpPr/>
          <p:nvPr/>
        </p:nvSpPr>
        <p:spPr>
          <a:xfrm>
            <a:off x="3501722" y="1908674"/>
            <a:ext cx="2521126" cy="25477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3ED5C5-6A2C-6538-EE77-505637F00407}"/>
              </a:ext>
            </a:extLst>
          </p:cNvPr>
          <p:cNvSpPr/>
          <p:nvPr/>
        </p:nvSpPr>
        <p:spPr>
          <a:xfrm>
            <a:off x="1450848" y="198162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E4031DF-635A-8013-3361-C341EB9AEAAD}"/>
              </a:ext>
            </a:extLst>
          </p:cNvPr>
          <p:cNvSpPr/>
          <p:nvPr/>
        </p:nvSpPr>
        <p:spPr>
          <a:xfrm>
            <a:off x="8144256" y="270359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9FD476-121B-0352-C403-787547D37D2B}"/>
              </a:ext>
            </a:extLst>
          </p:cNvPr>
          <p:cNvSpPr/>
          <p:nvPr/>
        </p:nvSpPr>
        <p:spPr>
          <a:xfrm>
            <a:off x="3805970" y="576189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29EC8AA-39C1-F67B-B46B-795B2AEDECE8}"/>
              </a:ext>
            </a:extLst>
          </p:cNvPr>
          <p:cNvSpPr/>
          <p:nvPr/>
        </p:nvSpPr>
        <p:spPr>
          <a:xfrm>
            <a:off x="2580560" y="346577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D6D4AC-AACB-0A78-9D08-CFDCD67E9660}"/>
              </a:ext>
            </a:extLst>
          </p:cNvPr>
          <p:cNvSpPr/>
          <p:nvPr/>
        </p:nvSpPr>
        <p:spPr>
          <a:xfrm rot="10800000">
            <a:off x="9806244" y="47273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AD626D-4598-0856-7407-C0B6AA06D7CA}"/>
              </a:ext>
            </a:extLst>
          </p:cNvPr>
          <p:cNvSpPr/>
          <p:nvPr/>
        </p:nvSpPr>
        <p:spPr>
          <a:xfrm>
            <a:off x="1450848" y="2352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62E424-D4C0-F0B3-782B-2F3363471B56}"/>
              </a:ext>
            </a:extLst>
          </p:cNvPr>
          <p:cNvSpPr/>
          <p:nvPr/>
        </p:nvSpPr>
        <p:spPr>
          <a:xfrm>
            <a:off x="2589223" y="303934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66D95D-F90F-4DE3-1BCB-BEA675974076}"/>
              </a:ext>
            </a:extLst>
          </p:cNvPr>
          <p:cNvSpPr/>
          <p:nvPr/>
        </p:nvSpPr>
        <p:spPr>
          <a:xfrm rot="10800000">
            <a:off x="7303770" y="92207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9E91-803D-FD91-0C59-04641508ACFF}"/>
              </a:ext>
            </a:extLst>
          </p:cNvPr>
          <p:cNvSpPr/>
          <p:nvPr/>
        </p:nvSpPr>
        <p:spPr>
          <a:xfrm>
            <a:off x="3462528" y="2968525"/>
            <a:ext cx="3328416" cy="71373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96302C2-EDDE-2D79-322C-BC63A6EF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6F4E6-6E7C-E2F7-B388-7CD6F4C7E6F5}"/>
              </a:ext>
            </a:extLst>
          </p:cNvPr>
          <p:cNvSpPr/>
          <p:nvPr/>
        </p:nvSpPr>
        <p:spPr>
          <a:xfrm>
            <a:off x="8948928" y="2598580"/>
            <a:ext cx="3242404" cy="8046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8A9480-5361-A05B-B3B8-20F0578CFEE5}"/>
              </a:ext>
            </a:extLst>
          </p:cNvPr>
          <p:cNvSpPr/>
          <p:nvPr/>
        </p:nvSpPr>
        <p:spPr>
          <a:xfrm>
            <a:off x="8959413" y="2094121"/>
            <a:ext cx="3242404" cy="24806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C8CF95-75C8-5993-0C54-78CF0CB8D5EE}"/>
              </a:ext>
            </a:extLst>
          </p:cNvPr>
          <p:cNvSpPr/>
          <p:nvPr/>
        </p:nvSpPr>
        <p:spPr>
          <a:xfrm>
            <a:off x="8094775" y="19201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10" grpId="0" animBg="1"/>
      <p:bldP spid="10" grpId="1" animBg="1"/>
      <p:bldP spid="37" grpId="0" animBg="1"/>
      <p:bldP spid="37" grpId="1" animBg="1"/>
      <p:bldP spid="38" grpId="0" animBg="1"/>
      <p:bldP spid="38" grpId="1" animBg="1"/>
      <p:bldP spid="16" grpId="1" animBg="1"/>
      <p:bldP spid="16" grpId="2" animBg="1"/>
      <p:bldP spid="19" grpId="1" animBg="1"/>
      <p:bldP spid="19" grpId="2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13" grpId="0" animBg="1"/>
      <p:bldP spid="9" grpId="0" animBg="1"/>
      <p:bldP spid="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500+ diagnoses</a:t>
            </a:r>
          </a:p>
          <a:p>
            <a:pPr lvl="1"/>
            <a:r>
              <a:rPr lang="en-US" dirty="0"/>
              <a:t>Instance &amp; Database(s)</a:t>
            </a:r>
          </a:p>
          <a:p>
            <a:pPr lvl="1"/>
            <a:r>
              <a:rPr lang="en-US" dirty="0"/>
              <a:t>Tables (includes Views, SQL Table Valued Functions)</a:t>
            </a:r>
          </a:p>
          <a:p>
            <a:pPr lvl="1"/>
            <a:r>
              <a:rPr lang="en-US" dirty="0"/>
              <a:t>Indexes (includes Foreign Keys, Constraints, Missing Indexes)</a:t>
            </a:r>
          </a:p>
          <a:p>
            <a:r>
              <a:rPr lang="en-US" dirty="0"/>
              <a:t>Identify items that “stand out” 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Priority Metrics</a:t>
            </a:r>
          </a:p>
          <a:p>
            <a:pPr lvl="1"/>
            <a:r>
              <a:rPr lang="en-US" dirty="0"/>
              <a:t>Unused or empty objects</a:t>
            </a:r>
          </a:p>
          <a:p>
            <a:r>
              <a:rPr lang="en-US" dirty="0"/>
              <a:t>“Good to know”</a:t>
            </a:r>
          </a:p>
          <a:p>
            <a:pPr lvl="1"/>
            <a:r>
              <a:rPr lang="en-US" dirty="0"/>
              <a:t>“Key” configuration info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Version Aware – don’t ding SQL 2012 for new feature in SQL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2376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A546AC-68FA-E43E-F556-7FEF96DDDA5E}"/>
              </a:ext>
            </a:extLst>
          </p:cNvPr>
          <p:cNvSpPr/>
          <p:nvPr/>
        </p:nvSpPr>
        <p:spPr>
          <a:xfrm>
            <a:off x="0" y="3831336"/>
            <a:ext cx="12192000" cy="43586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CE9C1-F241-C0E3-2BF5-3469FB5EC64B}"/>
              </a:ext>
            </a:extLst>
          </p:cNvPr>
          <p:cNvSpPr/>
          <p:nvPr/>
        </p:nvSpPr>
        <p:spPr>
          <a:xfrm>
            <a:off x="2150872" y="228600"/>
            <a:ext cx="127508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65F2CF-21E9-179B-C26B-591E454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502920"/>
            <a:ext cx="9346851" cy="632636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6344A-BBAA-8DA7-31FF-F44B91E263C0}"/>
              </a:ext>
            </a:extLst>
          </p:cNvPr>
          <p:cNvSpPr txBox="1"/>
          <p:nvPr/>
        </p:nvSpPr>
        <p:spPr>
          <a:xfrm>
            <a:off x="5062887" y="1307846"/>
            <a:ext cx="4739639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IX_Sales_OrderLines_Perf_</a:t>
            </a:r>
            <a:r>
              <a:rPr lang="en-US" sz="2400" b="1" dirty="0">
                <a:solidFill>
                  <a:srgbClr val="C00000"/>
                </a:solidFill>
              </a:rPr>
              <a:t>20160301</a:t>
            </a:r>
            <a:r>
              <a:rPr lang="en-US" sz="2000" b="1" dirty="0"/>
              <a:t>_02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FF8F4-DD70-CE83-1668-073AF031A20D}"/>
              </a:ext>
            </a:extLst>
          </p:cNvPr>
          <p:cNvSpPr/>
          <p:nvPr/>
        </p:nvSpPr>
        <p:spPr>
          <a:xfrm>
            <a:off x="7668768" y="2056438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2EAC4-73A6-DFC4-A910-455F6ABF7B15}"/>
              </a:ext>
            </a:extLst>
          </p:cNvPr>
          <p:cNvSpPr/>
          <p:nvPr/>
        </p:nvSpPr>
        <p:spPr>
          <a:xfrm>
            <a:off x="5191225" y="424795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8719D-6E57-2BEB-5B48-1C11E5C3AC9F}"/>
              </a:ext>
            </a:extLst>
          </p:cNvPr>
          <p:cNvSpPr/>
          <p:nvPr/>
        </p:nvSpPr>
        <p:spPr>
          <a:xfrm>
            <a:off x="3016877" y="606016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7DC2D-F750-5F97-CDA3-57A6DA297CAB}"/>
              </a:ext>
            </a:extLst>
          </p:cNvPr>
          <p:cNvSpPr/>
          <p:nvPr/>
        </p:nvSpPr>
        <p:spPr>
          <a:xfrm>
            <a:off x="3096768" y="5348782"/>
            <a:ext cx="1024128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FA03-B293-FB77-CBB5-A548BF1DACA1}"/>
              </a:ext>
            </a:extLst>
          </p:cNvPr>
          <p:cNvSpPr/>
          <p:nvPr/>
        </p:nvSpPr>
        <p:spPr>
          <a:xfrm>
            <a:off x="463296" y="134416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E98B7-D7B7-04C4-20AC-706236838D40}"/>
              </a:ext>
            </a:extLst>
          </p:cNvPr>
          <p:cNvSpPr/>
          <p:nvPr/>
        </p:nvSpPr>
        <p:spPr>
          <a:xfrm>
            <a:off x="463295" y="1701346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3C8FB-D8D5-454C-4AD5-D57294CF98B8}"/>
              </a:ext>
            </a:extLst>
          </p:cNvPr>
          <p:cNvSpPr/>
          <p:nvPr/>
        </p:nvSpPr>
        <p:spPr>
          <a:xfrm>
            <a:off x="455675" y="20643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B46E5-3FC6-A038-BD1C-62CFD05A97B9}"/>
              </a:ext>
            </a:extLst>
          </p:cNvPr>
          <p:cNvSpPr/>
          <p:nvPr/>
        </p:nvSpPr>
        <p:spPr>
          <a:xfrm>
            <a:off x="443482" y="24212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7149D-6EDA-5CF6-AB57-C99ADAC82A9B}"/>
              </a:ext>
            </a:extLst>
          </p:cNvPr>
          <p:cNvSpPr/>
          <p:nvPr/>
        </p:nvSpPr>
        <p:spPr>
          <a:xfrm>
            <a:off x="431289" y="278807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A5321-C391-AB2F-5CAF-FA395A3661EB}"/>
              </a:ext>
            </a:extLst>
          </p:cNvPr>
          <p:cNvSpPr/>
          <p:nvPr/>
        </p:nvSpPr>
        <p:spPr>
          <a:xfrm>
            <a:off x="443481" y="31458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90424-DDEC-C6A6-D2CD-BDA3702013CF}"/>
              </a:ext>
            </a:extLst>
          </p:cNvPr>
          <p:cNvSpPr/>
          <p:nvPr/>
        </p:nvSpPr>
        <p:spPr>
          <a:xfrm>
            <a:off x="431288" y="3512723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A6ED4-F93C-3C3E-213B-1506052730DD}"/>
              </a:ext>
            </a:extLst>
          </p:cNvPr>
          <p:cNvSpPr/>
          <p:nvPr/>
        </p:nvSpPr>
        <p:spPr>
          <a:xfrm>
            <a:off x="442972" y="385606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09114-D7A1-5DA0-134D-3B73D9CF72DB}"/>
              </a:ext>
            </a:extLst>
          </p:cNvPr>
          <p:cNvSpPr/>
          <p:nvPr/>
        </p:nvSpPr>
        <p:spPr>
          <a:xfrm>
            <a:off x="431287" y="422072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D93B2-09BA-60D2-5268-8B633FB5A9FA}"/>
              </a:ext>
            </a:extLst>
          </p:cNvPr>
          <p:cNvSpPr/>
          <p:nvPr/>
        </p:nvSpPr>
        <p:spPr>
          <a:xfrm>
            <a:off x="455675" y="460643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AFB8-0AED-90BE-E4CD-84BCB7C3B22A}"/>
              </a:ext>
            </a:extLst>
          </p:cNvPr>
          <p:cNvSpPr/>
          <p:nvPr/>
        </p:nvSpPr>
        <p:spPr>
          <a:xfrm>
            <a:off x="431286" y="497391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0AE9B-93CA-945A-E79B-7F5D967C84C5}"/>
              </a:ext>
            </a:extLst>
          </p:cNvPr>
          <p:cNvSpPr/>
          <p:nvPr/>
        </p:nvSpPr>
        <p:spPr>
          <a:xfrm>
            <a:off x="455675" y="534101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1CEAE-FF19-D4CC-A4A6-F56C182BCE35}"/>
              </a:ext>
            </a:extLst>
          </p:cNvPr>
          <p:cNvSpPr/>
          <p:nvPr/>
        </p:nvSpPr>
        <p:spPr>
          <a:xfrm>
            <a:off x="431285" y="5708505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83E14-124B-A31D-E3DC-D9182045DE33}"/>
              </a:ext>
            </a:extLst>
          </p:cNvPr>
          <p:cNvSpPr/>
          <p:nvPr/>
        </p:nvSpPr>
        <p:spPr>
          <a:xfrm>
            <a:off x="431284" y="606016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DE9081-AFBF-C213-F698-100428228C6B}"/>
              </a:ext>
            </a:extLst>
          </p:cNvPr>
          <p:cNvSpPr/>
          <p:nvPr/>
        </p:nvSpPr>
        <p:spPr>
          <a:xfrm>
            <a:off x="455675" y="63929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EA9-A928-B9E2-EB84-A709BC9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&amp;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E8EF-B05C-5E63-B38D-F2953A68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u="sng" dirty="0"/>
              <a:t>Parameter</a:t>
            </a:r>
            <a:r>
              <a:rPr lang="en-US" u="sng" dirty="0"/>
              <a:t>					</a:t>
            </a:r>
            <a:r>
              <a:rPr lang="en-US" dirty="0"/>
              <a:t>	</a:t>
            </a:r>
            <a:r>
              <a:rPr lang="en-US" b="1" u="sng" dirty="0"/>
              <a:t>Default					</a:t>
            </a:r>
          </a:p>
          <a:p>
            <a:pPr marL="0" indent="0">
              <a:buNone/>
            </a:pPr>
            <a:r>
              <a:rPr lang="en-US" dirty="0"/>
              <a:t>Database to include 				ALL USER DB</a:t>
            </a:r>
          </a:p>
          <a:p>
            <a:pPr marL="0" indent="0">
              <a:buNone/>
            </a:pPr>
            <a:r>
              <a:rPr lang="en-US" dirty="0"/>
              <a:t>Foreign key coverage 				Keep, add new from Missing Indexes</a:t>
            </a:r>
          </a:p>
          <a:p>
            <a:pPr marL="0" indent="0">
              <a:buNone/>
            </a:pPr>
            <a:r>
              <a:rPr lang="en-US" dirty="0"/>
              <a:t>Use/Create Nonclustered Columnstore	YES, if 2016+ &amp; Enterprise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Versions</a:t>
            </a:r>
            <a:r>
              <a:rPr lang="en-US" u="sng" dirty="0"/>
              <a:t>							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SQL Server 2012+ (when </a:t>
            </a:r>
            <a:r>
              <a:rPr lang="en-US" b="1" dirty="0"/>
              <a:t>IIF()</a:t>
            </a:r>
            <a:r>
              <a:rPr lang="en-US" dirty="0"/>
              <a:t> function introduced)</a:t>
            </a:r>
          </a:p>
          <a:p>
            <a:pPr marL="0" indent="0">
              <a:buNone/>
            </a:pPr>
            <a:r>
              <a:rPr lang="en-US" dirty="0"/>
              <a:t>Azure (mostly)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1DBF0-06B3-B3FC-DDC3-EBCDDA0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do we do with all of our prescriptions?</a:t>
            </a:r>
          </a:p>
          <a:p>
            <a:r>
              <a:rPr lang="en-US" dirty="0"/>
              <a:t>SQL Server Standard Edition means no ONLINE index changes</a:t>
            </a:r>
          </a:p>
          <a:p>
            <a:r>
              <a:rPr lang="en-US" dirty="0"/>
              <a:t>Much interdependency between indexes and other elements</a:t>
            </a:r>
          </a:p>
          <a:p>
            <a:pPr lvl="1"/>
            <a:r>
              <a:rPr lang="en-US" dirty="0"/>
              <a:t>Clustered index changes work best with no other indexes</a:t>
            </a:r>
          </a:p>
          <a:p>
            <a:pPr lvl="1"/>
            <a:r>
              <a:rPr lang="en-US" dirty="0"/>
              <a:t>Audit &amp; History tables may needs dropping &amp; rebuilding</a:t>
            </a:r>
          </a:p>
          <a:p>
            <a:pPr lvl="1"/>
            <a:r>
              <a:rPr lang="en-US" dirty="0"/>
              <a:t>Foreign Keys and other Constraints may need dropping and rebuilding</a:t>
            </a:r>
          </a:p>
          <a:p>
            <a:pPr lvl="1"/>
            <a:r>
              <a:rPr lang="en-US" dirty="0"/>
              <a:t>Special cases - possible data and application issues</a:t>
            </a:r>
          </a:p>
          <a:p>
            <a:r>
              <a:rPr lang="en-US" dirty="0"/>
              <a:t>There’s never enough Log file space</a:t>
            </a:r>
          </a:p>
          <a:p>
            <a:r>
              <a:rPr lang="en-US" dirty="0"/>
              <a:t>Scripting DDL changes best left to “experts”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C525F-08C3-8254-8EDE-F29D885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Making Changes to Indexes</a:t>
            </a:r>
          </a:p>
        </p:txBody>
      </p:sp>
    </p:spTree>
    <p:extLst>
      <p:ext uri="{BB962C8B-B14F-4D97-AF65-F5344CB8AC3E}">
        <p14:creationId xmlns:p14="http://schemas.microsoft.com/office/powerpoint/2010/main" val="29856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that’s worked for  me:</a:t>
            </a:r>
          </a:p>
          <a:p>
            <a:pPr lvl="1"/>
            <a:r>
              <a:rPr lang="en-US" dirty="0"/>
              <a:t>Clone structure of target database</a:t>
            </a:r>
          </a:p>
          <a:p>
            <a:pPr lvl="1"/>
            <a:r>
              <a:rPr lang="en-US" dirty="0"/>
              <a:t>Apply changes to clone to produce improved “end state”</a:t>
            </a:r>
          </a:p>
          <a:p>
            <a:pPr lvl="1"/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Start creating “rollback code” by comparing in the opposite direction</a:t>
            </a:r>
          </a:p>
          <a:p>
            <a:pPr lvl="1"/>
            <a:r>
              <a:rPr lang="en-US" dirty="0"/>
              <a:t>Apply delta scripts to target database</a:t>
            </a:r>
          </a:p>
          <a:p>
            <a:pPr lvl="1"/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Execute rollback code if SHTF</a:t>
            </a:r>
          </a:p>
          <a:p>
            <a:r>
              <a:rPr lang="en-US" dirty="0"/>
              <a:t>Consider batching changes by table</a:t>
            </a:r>
          </a:p>
          <a:p>
            <a:pPr lvl="1"/>
            <a:r>
              <a:rPr lang="en-US" dirty="0"/>
              <a:t>More time consuming to script</a:t>
            </a:r>
          </a:p>
          <a:p>
            <a:pPr lvl="1"/>
            <a:r>
              <a:rPr lang="en-US" dirty="0"/>
              <a:t>Expedites rollbacks</a:t>
            </a:r>
          </a:p>
          <a:p>
            <a:r>
              <a:rPr lang="en-US" dirty="0"/>
              <a:t>Time estimates in lower environments cannot be extrapolated to Production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Changes to Indexes (Continued)</a:t>
            </a:r>
          </a:p>
        </p:txBody>
      </p:sp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DF943-0A40-2787-7FC3-97B5ABAC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 has unintended consequences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ALWAYS</a:t>
            </a:r>
            <a:r>
              <a:rPr lang="en-US" dirty="0"/>
              <a:t> depends!</a:t>
            </a:r>
          </a:p>
          <a:p>
            <a:r>
              <a:rPr lang="en-US" dirty="0"/>
              <a:t>No express or implied warranty as to fitness for “your situation” – test first!</a:t>
            </a:r>
          </a:p>
          <a:p>
            <a:r>
              <a:rPr lang="en-US" dirty="0"/>
              <a:t>Don’t boil the ocean</a:t>
            </a:r>
          </a:p>
          <a:p>
            <a:pPr lvl="1"/>
            <a:r>
              <a:rPr lang="en-US" dirty="0"/>
              <a:t>Prioritize</a:t>
            </a:r>
          </a:p>
          <a:p>
            <a:pPr lvl="1"/>
            <a:r>
              <a:rPr lang="en-US" dirty="0"/>
              <a:t>Start small</a:t>
            </a:r>
          </a:p>
          <a:p>
            <a:pPr lvl="1"/>
            <a:r>
              <a:rPr lang="en-US" dirty="0"/>
              <a:t>Rinse &amp; Repeat</a:t>
            </a:r>
          </a:p>
          <a:p>
            <a:r>
              <a:rPr lang="en-US" dirty="0"/>
              <a:t>Need to identify &amp; measure “Success”</a:t>
            </a:r>
          </a:p>
          <a:p>
            <a:pPr lvl="1"/>
            <a:r>
              <a:rPr lang="en-US" dirty="0"/>
              <a:t>What’s a baseline?</a:t>
            </a:r>
          </a:p>
          <a:p>
            <a:r>
              <a:rPr lang="en-US" dirty="0"/>
              <a:t>Know when to say “When”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0B6EC-E8A9-9CFB-EDF8-8212D485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Disclaimers!</a:t>
            </a:r>
          </a:p>
        </p:txBody>
      </p:sp>
    </p:spTree>
    <p:extLst>
      <p:ext uri="{BB962C8B-B14F-4D97-AF65-F5344CB8AC3E}">
        <p14:creationId xmlns:p14="http://schemas.microsoft.com/office/powerpoint/2010/main" val="24882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for “volunteers” to help speed tool development</a:t>
            </a:r>
          </a:p>
          <a:p>
            <a:pPr lvl="1"/>
            <a:r>
              <a:rPr lang="en-US" dirty="0"/>
              <a:t>Workbook labeling, cell comments, and documentation</a:t>
            </a:r>
          </a:p>
          <a:p>
            <a:pPr lvl="1"/>
            <a:r>
              <a:rPr lang="en-US" dirty="0"/>
              <a:t>Azure (all flavors)</a:t>
            </a:r>
          </a:p>
          <a:p>
            <a:pPr lvl="1"/>
            <a:r>
              <a:rPr lang="en-US" dirty="0"/>
              <a:t>Tables - Ledger, Graph, Internal</a:t>
            </a:r>
          </a:p>
          <a:p>
            <a:pPr lvl="1"/>
            <a:r>
              <a:rPr lang="en-US" dirty="0"/>
              <a:t>Indexes - XML, </a:t>
            </a:r>
            <a:r>
              <a:rPr lang="en-US" dirty="0" err="1"/>
              <a:t>Fulltext</a:t>
            </a:r>
            <a:r>
              <a:rPr lang="en-US" dirty="0"/>
              <a:t>, Spatial, Hash</a:t>
            </a:r>
          </a:p>
          <a:p>
            <a:pPr lvl="1"/>
            <a:r>
              <a:rPr lang="en-US" dirty="0"/>
              <a:t>Table Valued Functions</a:t>
            </a:r>
          </a:p>
          <a:p>
            <a:pPr lvl="1"/>
            <a:r>
              <a:rPr lang="en-US" dirty="0"/>
              <a:t>Identify Edge Cases</a:t>
            </a:r>
          </a:p>
          <a:p>
            <a:pPr lvl="1"/>
            <a:r>
              <a:rPr lang="en-US" dirty="0"/>
              <a:t>Additional Execution Parameters</a:t>
            </a:r>
          </a:p>
          <a:p>
            <a:pPr lvl="1"/>
            <a:r>
              <a:rPr lang="en-US" dirty="0"/>
              <a:t>Testing against real workloads</a:t>
            </a:r>
          </a:p>
          <a:p>
            <a:pPr lvl="1"/>
            <a:r>
              <a:rPr lang="en-US" dirty="0"/>
              <a:t>Bug hunts &amp; error handling</a:t>
            </a:r>
          </a:p>
          <a:p>
            <a:r>
              <a:rPr lang="en-US" dirty="0"/>
              <a:t>“Like” to be able to retain a copy of captured structures and metrics</a:t>
            </a:r>
          </a:p>
          <a:p>
            <a:r>
              <a:rPr lang="en-US" dirty="0"/>
              <a:t>See links to source at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can you Help?</a:t>
            </a:r>
          </a:p>
        </p:txBody>
      </p:sp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dirty="0"/>
              <a:t>“Poorly designed indexes</a:t>
            </a:r>
            <a:br>
              <a:rPr lang="en-US" sz="5400" dirty="0"/>
            </a:br>
            <a:r>
              <a:rPr lang="en-US" sz="5400" dirty="0"/>
              <a:t>and a lack of indexes</a:t>
            </a:r>
            <a:br>
              <a:rPr lang="en-US" sz="5400" dirty="0"/>
            </a:br>
            <a:r>
              <a:rPr lang="en-US" sz="5400" dirty="0"/>
              <a:t>are primary sources of</a:t>
            </a:r>
            <a:br>
              <a:rPr lang="en-US" sz="5400" dirty="0"/>
            </a:br>
            <a:r>
              <a:rPr lang="en-US" sz="5400" dirty="0"/>
              <a:t>database application </a:t>
            </a:r>
          </a:p>
          <a:p>
            <a:pPr marL="0" indent="0" algn="ctr">
              <a:buNone/>
            </a:pPr>
            <a:r>
              <a:rPr lang="en-US" sz="5400" dirty="0"/>
              <a:t>bottlenecks”</a:t>
            </a:r>
          </a:p>
          <a:p>
            <a:pPr marL="228600" lvl="1" indent="0" algn="ctr">
              <a:buNone/>
            </a:pPr>
            <a:endParaRPr lang="en-US" dirty="0"/>
          </a:p>
          <a:p>
            <a:pPr marL="228600" lvl="1" indent="0" algn="ctr">
              <a:buNone/>
            </a:pPr>
            <a:r>
              <a:rPr lang="en-US" dirty="0">
                <a:hlinkClick r:id="rId3"/>
              </a:rPr>
              <a:t>Learn.Microsoft.Com 2022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D605FE-E44D-67FA-F55F-08A6A62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CA2F-B760-0C67-59F7-69B072CD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no stupid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906E-6FF0-ABA0-9DC5-EDDF61981635}"/>
              </a:ext>
            </a:extLst>
          </p:cNvPr>
          <p:cNvSpPr txBox="1"/>
          <p:nvPr/>
        </p:nvSpPr>
        <p:spPr>
          <a:xfrm>
            <a:off x="2474976" y="2258568"/>
            <a:ext cx="76522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presentation, spreadsheet, &amp; T-SQL code at </a:t>
            </a:r>
          </a:p>
          <a:p>
            <a:pPr marL="0" indent="0" algn="ctr">
              <a:buNone/>
            </a:pPr>
            <a:r>
              <a:rPr lang="en-US" sz="4000" dirty="0">
                <a:hlinkClick r:id="rId5"/>
              </a:rPr>
              <a:t>https://github.com/SQLXL/SQLXL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</a:t>
            </a:r>
          </a:p>
          <a:p>
            <a:pPr marL="0" indent="0" algn="ctr">
              <a:buNone/>
            </a:pPr>
            <a:r>
              <a:rPr lang="en-US" sz="1200" dirty="0">
                <a:hlinkClick r:id="rId6"/>
              </a:rPr>
              <a:t>https://github.com/BrentOzarULTD/SQL-Server-First-Responder-Kit/blob/dev/Documentation/sp_BlitzIndex_Checks_by_Priority.md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59806-C0D6-1160-5BB7-BCF4FF95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1000’s of SQL community scripts for finding index improvements</a:t>
            </a:r>
          </a:p>
          <a:p>
            <a:pPr lvl="1"/>
            <a:r>
              <a:rPr lang="en-US" dirty="0"/>
              <a:t>Like the truth they are “out there” – some good, some …</a:t>
            </a:r>
          </a:p>
          <a:p>
            <a:r>
              <a:rPr lang="en-US" dirty="0"/>
              <a:t>“Some assembly required” &amp; “Batteries not included” </a:t>
            </a:r>
          </a:p>
          <a:p>
            <a:pPr lvl="1"/>
            <a:r>
              <a:rPr lang="en-US" dirty="0"/>
              <a:t>Execute each script individually*</a:t>
            </a:r>
          </a:p>
          <a:p>
            <a:pPr lvl="1"/>
            <a:r>
              <a:rPr lang="en-US" dirty="0"/>
              <a:t>Copy &amp; paste to collect results</a:t>
            </a:r>
          </a:p>
          <a:p>
            <a:pPr lvl="1"/>
            <a:r>
              <a:rPr lang="en-US" dirty="0"/>
              <a:t>Link related items across result sets</a:t>
            </a:r>
          </a:p>
          <a:p>
            <a:pPr lvl="1"/>
            <a:r>
              <a:rPr lang="en-US" dirty="0"/>
              <a:t>Re-format for display and analysis</a:t>
            </a:r>
          </a:p>
          <a:p>
            <a:pPr lvl="1"/>
            <a:r>
              <a:rPr lang="en-US" dirty="0"/>
              <a:t>Sort by database, table, index</a:t>
            </a:r>
          </a:p>
          <a:p>
            <a:r>
              <a:rPr lang="en-US" dirty="0"/>
              <a:t>Take a guess at what to do next</a:t>
            </a:r>
          </a:p>
          <a:p>
            <a:r>
              <a:rPr lang="en-US" dirty="0"/>
              <a:t>Use hunches to figure out what goes first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*Except </a:t>
            </a:r>
            <a:r>
              <a:rPr lang="en-US" sz="2000" dirty="0" err="1"/>
              <a:t>sp_Blitz_Index</a:t>
            </a:r>
            <a:r>
              <a:rPr lang="en-US" sz="2000" dirty="0"/>
              <a:t> in the First Responder Kit by Brent Ozar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Legacy Approach for Index Improvement</a:t>
            </a:r>
          </a:p>
        </p:txBody>
      </p:sp>
    </p:spTree>
    <p:extLst>
      <p:ext uri="{BB962C8B-B14F-4D97-AF65-F5344CB8AC3E}">
        <p14:creationId xmlns:p14="http://schemas.microsoft.com/office/powerpoint/2010/main" val="38775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 !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72B5FF1-B47C-75E6-8DEC-112974325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840795"/>
              </p:ext>
            </p:extLst>
          </p:nvPr>
        </p:nvGraphicFramePr>
        <p:xfrm>
          <a:off x="234950" y="642937"/>
          <a:ext cx="11722100" cy="571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7740">
                  <a:extLst>
                    <a:ext uri="{9D8B030D-6E8A-4147-A177-3AD203B41FA5}">
                      <a16:colId xmlns:a16="http://schemas.microsoft.com/office/drawing/2014/main" val="2685200276"/>
                    </a:ext>
                  </a:extLst>
                </a:gridCol>
                <a:gridCol w="2602795">
                  <a:extLst>
                    <a:ext uri="{9D8B030D-6E8A-4147-A177-3AD203B41FA5}">
                      <a16:colId xmlns:a16="http://schemas.microsoft.com/office/drawing/2014/main" val="2804085576"/>
                    </a:ext>
                  </a:extLst>
                </a:gridCol>
                <a:gridCol w="3148747">
                  <a:extLst>
                    <a:ext uri="{9D8B030D-6E8A-4147-A177-3AD203B41FA5}">
                      <a16:colId xmlns:a16="http://schemas.microsoft.com/office/drawing/2014/main" val="3510342572"/>
                    </a:ext>
                  </a:extLst>
                </a:gridCol>
                <a:gridCol w="3532818">
                  <a:extLst>
                    <a:ext uri="{9D8B030D-6E8A-4147-A177-3AD203B41FA5}">
                      <a16:colId xmlns:a16="http://schemas.microsoft.com/office/drawing/2014/main" val="554413740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Brent Ozar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Tim Ford    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Kimberly Tripp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Jared Westover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607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Glenn Berry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Kevin Kline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Paul Randall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Edward Pollack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55098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Pinal Dave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 dirty="0">
                          <a:effectLst/>
                        </a:rPr>
                        <a:t>Jason </a:t>
                      </a:r>
                      <a:r>
                        <a:rPr lang="en-US" sz="3600" u="none" strike="noStrike" dirty="0" err="1">
                          <a:effectLst/>
                        </a:rPr>
                        <a:t>Strate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Aaron Bertrand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Kendall vanDyke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9168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Tom Collins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Kendra Little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 dirty="0">
                          <a:effectLst/>
                        </a:rPr>
                        <a:t>Ahmad Yaseen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Niko Neugebauer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411729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3600" u="none" strike="noStrike" dirty="0">
                          <a:effectLst/>
                        </a:rPr>
                        <a:t>And many more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5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2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03C3F-C831-48AE-4479-833B0845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data from 83 DMVs, System Views, and System Functions in one script …</a:t>
            </a:r>
          </a:p>
          <a:p>
            <a:r>
              <a:rPr lang="en-US" dirty="0"/>
              <a:t>Consolidate results at Index, Table, Database, and Total levels</a:t>
            </a:r>
          </a:p>
          <a:p>
            <a:r>
              <a:rPr lang="en-US" dirty="0"/>
              <a:t>Compute &amp; aggregate performance metrics by Index &gt; Table &gt; Database &gt; Total …</a:t>
            </a:r>
          </a:p>
          <a:p>
            <a:r>
              <a:rPr lang="en-US" dirty="0"/>
              <a:t>Perform diagnostics by Index, Table, Database, Instance …</a:t>
            </a:r>
          </a:p>
          <a:p>
            <a:r>
              <a:rPr lang="en-US" dirty="0"/>
              <a:t>Prescribe action(s) for every Index …</a:t>
            </a:r>
          </a:p>
          <a:p>
            <a:r>
              <a:rPr lang="en-US" dirty="0"/>
              <a:t>Prioritize prescriptions by Table …</a:t>
            </a:r>
          </a:p>
          <a:p>
            <a:r>
              <a:rPr lang="en-US" dirty="0"/>
              <a:t>Present and analyze in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CA12E-45D2-88FA-213F-EBDB11D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a Different Way …</a:t>
            </a:r>
          </a:p>
        </p:txBody>
      </p:sp>
    </p:spTree>
    <p:extLst>
      <p:ext uri="{BB962C8B-B14F-4D97-AF65-F5344CB8AC3E}">
        <p14:creationId xmlns:p14="http://schemas.microsoft.com/office/powerpoint/2010/main" val="38781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F208F2C-AB83-796A-8DBD-FABCEF62536C}"/>
              </a:ext>
            </a:extLst>
          </p:cNvPr>
          <p:cNvSpPr/>
          <p:nvPr/>
        </p:nvSpPr>
        <p:spPr>
          <a:xfrm>
            <a:off x="0" y="3429000"/>
            <a:ext cx="1219200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5AF0D2D-848F-CB1C-0AD3-6602D2E739E5}"/>
              </a:ext>
            </a:extLst>
          </p:cNvPr>
          <p:cNvSpPr/>
          <p:nvPr/>
        </p:nvSpPr>
        <p:spPr>
          <a:xfrm rot="16200000">
            <a:off x="1927813" y="4855464"/>
            <a:ext cx="768096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C0012-FA63-A852-437C-07185E59BF03}"/>
              </a:ext>
            </a:extLst>
          </p:cNvPr>
          <p:cNvSpPr/>
          <p:nvPr/>
        </p:nvSpPr>
        <p:spPr>
          <a:xfrm>
            <a:off x="4230624" y="356616"/>
            <a:ext cx="7571232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110-888D-8215-F3E1-FAACFCA11176}"/>
              </a:ext>
            </a:extLst>
          </p:cNvPr>
          <p:cNvSpPr/>
          <p:nvPr/>
        </p:nvSpPr>
        <p:spPr>
          <a:xfrm>
            <a:off x="-9342" y="356616"/>
            <a:ext cx="545790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CE4F1-58ED-AD70-548F-1620866F9090}"/>
              </a:ext>
            </a:extLst>
          </p:cNvPr>
          <p:cNvSpPr/>
          <p:nvPr/>
        </p:nvSpPr>
        <p:spPr>
          <a:xfrm>
            <a:off x="4267200" y="1904682"/>
            <a:ext cx="7571232" cy="756221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CAE5B-2A35-C413-3DEF-9E45422A0433}"/>
              </a:ext>
            </a:extLst>
          </p:cNvPr>
          <p:cNvSpPr/>
          <p:nvPr/>
        </p:nvSpPr>
        <p:spPr>
          <a:xfrm>
            <a:off x="-9342" y="1819656"/>
            <a:ext cx="11847774" cy="12160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Quad 8">
            <a:extLst>
              <a:ext uri="{FF2B5EF4-FFF2-40B4-BE49-F238E27FC236}">
                <a16:creationId xmlns:a16="http://schemas.microsoft.com/office/drawing/2014/main" id="{5F7CBA6A-652E-5FF6-951C-5D40A7C4E9A0}"/>
              </a:ext>
            </a:extLst>
          </p:cNvPr>
          <p:cNvSpPr/>
          <p:nvPr/>
        </p:nvSpPr>
        <p:spPr>
          <a:xfrm>
            <a:off x="2248302" y="4151243"/>
            <a:ext cx="2071915" cy="2071915"/>
          </a:xfrm>
          <a:prstGeom prst="quadArrow">
            <a:avLst>
              <a:gd name="adj1" fmla="val 12680"/>
              <a:gd name="adj2" fmla="val 22500"/>
              <a:gd name="adj3" fmla="val 175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6F42-C279-8BC8-EFE9-77FC79B9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62" y="1600897"/>
            <a:ext cx="1791591" cy="1791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2D0ADB-C0E6-7CFC-D0A1-D60BF2FBCE8B}"/>
              </a:ext>
            </a:extLst>
          </p:cNvPr>
          <p:cNvGrpSpPr/>
          <p:nvPr/>
        </p:nvGrpSpPr>
        <p:grpSpPr>
          <a:xfrm>
            <a:off x="1661436" y="3895344"/>
            <a:ext cx="3437195" cy="2338134"/>
            <a:chOff x="1661436" y="3895344"/>
            <a:chExt cx="3437195" cy="233813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E1A897-1435-A9A6-A8DC-8EC461CC7751}"/>
                </a:ext>
              </a:extLst>
            </p:cNvPr>
            <p:cNvSpPr/>
            <p:nvPr/>
          </p:nvSpPr>
          <p:spPr>
            <a:xfrm rot="10800000">
              <a:off x="4257383" y="476402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623CD6F-0023-5FE6-CCE2-54076FB7BCCC}"/>
                </a:ext>
              </a:extLst>
            </p:cNvPr>
            <p:cNvSpPr/>
            <p:nvPr/>
          </p:nvSpPr>
          <p:spPr>
            <a:xfrm rot="16200000">
              <a:off x="2859024" y="5501958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9D5379B-9A0C-904E-DDB0-E2E6642B338D}"/>
                </a:ext>
              </a:extLst>
            </p:cNvPr>
            <p:cNvSpPr/>
            <p:nvPr/>
          </p:nvSpPr>
          <p:spPr>
            <a:xfrm rot="5400000">
              <a:off x="2872958" y="400507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064A02-EA1B-5D96-D153-5926DC3CFE4E}"/>
                </a:ext>
              </a:extLst>
            </p:cNvPr>
            <p:cNvSpPr/>
            <p:nvPr/>
          </p:nvSpPr>
          <p:spPr>
            <a:xfrm>
              <a:off x="1661436" y="473659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0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109820</TotalTime>
  <Words>4485</Words>
  <Application>Microsoft Office PowerPoint</Application>
  <PresentationFormat>Widescreen</PresentationFormat>
  <Paragraphs>642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Consolas</vt:lpstr>
      <vt:lpstr>Tahoma</vt:lpstr>
      <vt:lpstr>Office Theme</vt:lpstr>
      <vt:lpstr>Index R(x):  Prescriptions  for Performance Improvement</vt:lpstr>
      <vt:lpstr>Please Visit and Thank Our Sponsors!</vt:lpstr>
      <vt:lpstr>sp_WhoIsActive?</vt:lpstr>
      <vt:lpstr>Why are you here?</vt:lpstr>
      <vt:lpstr>Legacy Approach for Index Improvement</vt:lpstr>
      <vt:lpstr>Special Thanks !</vt:lpstr>
      <vt:lpstr>Let’s Try it a Different 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Prioritizing – Table* Share of Total Metrics</vt:lpstr>
      <vt:lpstr>PowerPoint Presentation</vt:lpstr>
      <vt:lpstr>PowerPoint Presentation</vt:lpstr>
      <vt:lpstr>PowerPoint Presentation</vt:lpstr>
      <vt:lpstr>Index R(x) Prescriptions</vt:lpstr>
      <vt:lpstr>PowerPoint Presentation</vt:lpstr>
      <vt:lpstr>PowerPoint Presentation</vt:lpstr>
      <vt:lpstr>PowerPoint Presentation</vt:lpstr>
      <vt:lpstr>Prescription – Remove Redundant Foreign Key</vt:lpstr>
      <vt:lpstr>Prescription – Redundant Indexes Covering Foreign Key</vt:lpstr>
      <vt:lpstr>Prescription - Clustered Rowstore Synergies</vt:lpstr>
      <vt:lpstr>Prescription – Nonclustered Rowstore Synergies</vt:lpstr>
      <vt:lpstr>Prescription - Nonclustered Columnstore Insights</vt:lpstr>
      <vt:lpstr>Updatable Nonclustered Columnstore - Enterprise Edition and SQL 2016+</vt:lpstr>
      <vt:lpstr>Prescription - Nonclustered Columnstore Insights</vt:lpstr>
      <vt:lpstr>Diagnostics</vt:lpstr>
      <vt:lpstr>PowerPoint Presentation</vt:lpstr>
      <vt:lpstr>Execution &amp; Parameters</vt:lpstr>
      <vt:lpstr>Making Changes to Indexes</vt:lpstr>
      <vt:lpstr>Making Changes to Indexes (Continued)</vt:lpstr>
      <vt:lpstr>Disclaimers!</vt:lpstr>
      <vt:lpstr>How can you Help?</vt:lpstr>
      <vt:lpstr>There are no stupid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Bill</cp:lastModifiedBy>
  <cp:revision>2229</cp:revision>
  <dcterms:created xsi:type="dcterms:W3CDTF">2022-12-24T15:55:49Z</dcterms:created>
  <dcterms:modified xsi:type="dcterms:W3CDTF">2023-05-05T21:39:36Z</dcterms:modified>
</cp:coreProperties>
</file>